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1"/>
  </p:handoutMasterIdLst>
  <p:sldIdLst>
    <p:sldId id="307" r:id="rId2"/>
    <p:sldId id="315" r:id="rId3"/>
    <p:sldId id="320" r:id="rId4"/>
    <p:sldId id="318" r:id="rId5"/>
    <p:sldId id="316" r:id="rId6"/>
    <p:sldId id="314" r:id="rId7"/>
    <p:sldId id="319" r:id="rId8"/>
    <p:sldId id="321" r:id="rId9"/>
    <p:sldId id="30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  <p:cmAuthor id="3" name="Беляков Дмитрий Сергеевич" initials="БДС" lastIdx="3" clrIdx="2">
    <p:extLst>
      <p:ext uri="{19B8F6BF-5375-455C-9EA6-DF929625EA0E}">
        <p15:presenceInfo xmlns:p15="http://schemas.microsoft.com/office/powerpoint/2012/main" userId="S-1-5-21-2181725510-3338247428-2724467718-10003" providerId="AD"/>
      </p:ext>
    </p:extLst>
  </p:cmAuthor>
  <p:cmAuthor id="4" name="Сероштан Глеб Игоревич" initials="СГИ" lastIdx="2" clrIdx="3">
    <p:extLst>
      <p:ext uri="{19B8F6BF-5375-455C-9EA6-DF929625EA0E}">
        <p15:presenceInfo xmlns:p15="http://schemas.microsoft.com/office/powerpoint/2012/main" userId="S-1-5-21-2181725510-3338247428-2724467718-9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DE"/>
    <a:srgbClr val="FF631D"/>
    <a:srgbClr val="2BB8EE"/>
    <a:srgbClr val="047740"/>
    <a:srgbClr val="001C74"/>
    <a:srgbClr val="2B78F5"/>
    <a:srgbClr val="39B24B"/>
    <a:srgbClr val="F5901E"/>
    <a:srgbClr val="EE6322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" autoAdjust="0"/>
    <p:restoredTop sz="96215" autoAdjust="0"/>
  </p:normalViewPr>
  <p:slideViewPr>
    <p:cSldViewPr snapToGrid="0">
      <p:cViewPr varScale="1">
        <p:scale>
          <a:sx n="87" d="100"/>
          <a:sy n="87" d="100"/>
        </p:scale>
        <p:origin x="85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67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751270" y="318639"/>
            <a:ext cx="4099242" cy="1251843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34149" y="1050159"/>
            <a:ext cx="5693687" cy="1738761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38432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50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85A39E-CEC7-4B9A-B192-C20CECC6D0F7}"/>
              </a:ext>
            </a:extLst>
          </p:cNvPr>
          <p:cNvGrpSpPr/>
          <p:nvPr userDrawn="1"/>
        </p:nvGrpSpPr>
        <p:grpSpPr>
          <a:xfrm>
            <a:off x="10376568" y="129884"/>
            <a:ext cx="1240054" cy="635101"/>
            <a:chOff x="2700336" y="1603538"/>
            <a:chExt cx="6791325" cy="347821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BF1F84B-B1BF-4461-A67B-B77FBD74EFEE}"/>
                </a:ext>
              </a:extLst>
            </p:cNvPr>
            <p:cNvGrpSpPr/>
            <p:nvPr/>
          </p:nvGrpSpPr>
          <p:grpSpPr>
            <a:xfrm>
              <a:off x="3152774" y="2016288"/>
              <a:ext cx="6030912" cy="1725613"/>
              <a:chOff x="3152776" y="2100263"/>
              <a:chExt cx="6030912" cy="1725613"/>
            </a:xfrm>
            <a:solidFill>
              <a:srgbClr val="001C74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E6EE0F4D-3443-4DE1-9DC4-0A75491B3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2100263"/>
                <a:ext cx="812800" cy="788988"/>
              </a:xfrm>
              <a:custGeom>
                <a:avLst/>
                <a:gdLst>
                  <a:gd name="T0" fmla="*/ 93 w 216"/>
                  <a:gd name="T1" fmla="*/ 209 h 209"/>
                  <a:gd name="T2" fmla="*/ 93 w 216"/>
                  <a:gd name="T3" fmla="*/ 181 h 209"/>
                  <a:gd name="T4" fmla="*/ 87 w 216"/>
                  <a:gd name="T5" fmla="*/ 181 h 209"/>
                  <a:gd name="T6" fmla="*/ 22 w 216"/>
                  <a:gd name="T7" fmla="*/ 159 h 209"/>
                  <a:gd name="T8" fmla="*/ 0 w 216"/>
                  <a:gd name="T9" fmla="*/ 101 h 209"/>
                  <a:gd name="T10" fmla="*/ 22 w 216"/>
                  <a:gd name="T11" fmla="*/ 44 h 209"/>
                  <a:gd name="T12" fmla="*/ 87 w 216"/>
                  <a:gd name="T13" fmla="*/ 21 h 209"/>
                  <a:gd name="T14" fmla="*/ 93 w 216"/>
                  <a:gd name="T15" fmla="*/ 21 h 209"/>
                  <a:gd name="T16" fmla="*/ 93 w 216"/>
                  <a:gd name="T17" fmla="*/ 0 h 209"/>
                  <a:gd name="T18" fmla="*/ 123 w 216"/>
                  <a:gd name="T19" fmla="*/ 0 h 209"/>
                  <a:gd name="T20" fmla="*/ 123 w 216"/>
                  <a:gd name="T21" fmla="*/ 21 h 209"/>
                  <a:gd name="T22" fmla="*/ 128 w 216"/>
                  <a:gd name="T23" fmla="*/ 21 h 209"/>
                  <a:gd name="T24" fmla="*/ 194 w 216"/>
                  <a:gd name="T25" fmla="*/ 44 h 209"/>
                  <a:gd name="T26" fmla="*/ 216 w 216"/>
                  <a:gd name="T27" fmla="*/ 101 h 209"/>
                  <a:gd name="T28" fmla="*/ 194 w 216"/>
                  <a:gd name="T29" fmla="*/ 159 h 209"/>
                  <a:gd name="T30" fmla="*/ 128 w 216"/>
                  <a:gd name="T31" fmla="*/ 181 h 209"/>
                  <a:gd name="T32" fmla="*/ 123 w 216"/>
                  <a:gd name="T33" fmla="*/ 181 h 209"/>
                  <a:gd name="T34" fmla="*/ 123 w 216"/>
                  <a:gd name="T35" fmla="*/ 209 h 209"/>
                  <a:gd name="T36" fmla="*/ 93 w 216"/>
                  <a:gd name="T37" fmla="*/ 209 h 209"/>
                  <a:gd name="T38" fmla="*/ 93 w 216"/>
                  <a:gd name="T39" fmla="*/ 152 h 209"/>
                  <a:gd name="T40" fmla="*/ 93 w 216"/>
                  <a:gd name="T41" fmla="*/ 50 h 209"/>
                  <a:gd name="T42" fmla="*/ 87 w 216"/>
                  <a:gd name="T43" fmla="*/ 50 h 209"/>
                  <a:gd name="T44" fmla="*/ 44 w 216"/>
                  <a:gd name="T45" fmla="*/ 64 h 209"/>
                  <a:gd name="T46" fmla="*/ 30 w 216"/>
                  <a:gd name="T47" fmla="*/ 101 h 209"/>
                  <a:gd name="T48" fmla="*/ 44 w 216"/>
                  <a:gd name="T49" fmla="*/ 138 h 209"/>
                  <a:gd name="T50" fmla="*/ 87 w 216"/>
                  <a:gd name="T51" fmla="*/ 152 h 209"/>
                  <a:gd name="T52" fmla="*/ 93 w 216"/>
                  <a:gd name="T53" fmla="*/ 152 h 209"/>
                  <a:gd name="T54" fmla="*/ 123 w 216"/>
                  <a:gd name="T55" fmla="*/ 50 h 209"/>
                  <a:gd name="T56" fmla="*/ 123 w 216"/>
                  <a:gd name="T57" fmla="*/ 152 h 209"/>
                  <a:gd name="T58" fmla="*/ 129 w 216"/>
                  <a:gd name="T59" fmla="*/ 152 h 209"/>
                  <a:gd name="T60" fmla="*/ 172 w 216"/>
                  <a:gd name="T61" fmla="*/ 138 h 209"/>
                  <a:gd name="T62" fmla="*/ 186 w 216"/>
                  <a:gd name="T63" fmla="*/ 101 h 209"/>
                  <a:gd name="T64" fmla="*/ 172 w 216"/>
                  <a:gd name="T65" fmla="*/ 64 h 209"/>
                  <a:gd name="T66" fmla="*/ 129 w 216"/>
                  <a:gd name="T67" fmla="*/ 50 h 209"/>
                  <a:gd name="T68" fmla="*/ 123 w 216"/>
                  <a:gd name="T69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9">
                    <a:moveTo>
                      <a:pt x="93" y="209"/>
                    </a:moveTo>
                    <a:cubicBezTo>
                      <a:pt x="93" y="181"/>
                      <a:pt x="93" y="181"/>
                      <a:pt x="93" y="181"/>
                    </a:cubicBezTo>
                    <a:cubicBezTo>
                      <a:pt x="87" y="181"/>
                      <a:pt x="87" y="181"/>
                      <a:pt x="87" y="181"/>
                    </a:cubicBezTo>
                    <a:cubicBezTo>
                      <a:pt x="58" y="181"/>
                      <a:pt x="36" y="173"/>
                      <a:pt x="22" y="159"/>
                    </a:cubicBezTo>
                    <a:cubicBezTo>
                      <a:pt x="7" y="144"/>
                      <a:pt x="0" y="124"/>
                      <a:pt x="0" y="101"/>
                    </a:cubicBezTo>
                    <a:cubicBezTo>
                      <a:pt x="0" y="77"/>
                      <a:pt x="7" y="58"/>
                      <a:pt x="22" y="44"/>
                    </a:cubicBezTo>
                    <a:cubicBezTo>
                      <a:pt x="36" y="29"/>
                      <a:pt x="58" y="21"/>
                      <a:pt x="87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58" y="21"/>
                      <a:pt x="180" y="29"/>
                      <a:pt x="194" y="44"/>
                    </a:cubicBezTo>
                    <a:cubicBezTo>
                      <a:pt x="209" y="58"/>
                      <a:pt x="216" y="77"/>
                      <a:pt x="216" y="101"/>
                    </a:cubicBezTo>
                    <a:cubicBezTo>
                      <a:pt x="216" y="124"/>
                      <a:pt x="209" y="144"/>
                      <a:pt x="194" y="159"/>
                    </a:cubicBezTo>
                    <a:cubicBezTo>
                      <a:pt x="180" y="173"/>
                      <a:pt x="158" y="181"/>
                      <a:pt x="128" y="181"/>
                    </a:cubicBezTo>
                    <a:cubicBezTo>
                      <a:pt x="123" y="181"/>
                      <a:pt x="123" y="181"/>
                      <a:pt x="123" y="181"/>
                    </a:cubicBezTo>
                    <a:cubicBezTo>
                      <a:pt x="123" y="209"/>
                      <a:pt x="123" y="209"/>
                      <a:pt x="123" y="209"/>
                    </a:cubicBezTo>
                    <a:lnTo>
                      <a:pt x="93" y="209"/>
                    </a:lnTo>
                    <a:close/>
                    <a:moveTo>
                      <a:pt x="93" y="152"/>
                    </a:moveTo>
                    <a:cubicBezTo>
                      <a:pt x="93" y="50"/>
                      <a:pt x="93" y="50"/>
                      <a:pt x="93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68" y="50"/>
                      <a:pt x="54" y="55"/>
                      <a:pt x="44" y="64"/>
                    </a:cubicBezTo>
                    <a:cubicBezTo>
                      <a:pt x="35" y="73"/>
                      <a:pt x="30" y="86"/>
                      <a:pt x="30" y="101"/>
                    </a:cubicBezTo>
                    <a:cubicBezTo>
                      <a:pt x="30" y="116"/>
                      <a:pt x="35" y="129"/>
                      <a:pt x="44" y="138"/>
                    </a:cubicBezTo>
                    <a:cubicBezTo>
                      <a:pt x="54" y="147"/>
                      <a:pt x="68" y="152"/>
                      <a:pt x="87" y="152"/>
                    </a:cubicBezTo>
                    <a:lnTo>
                      <a:pt x="93" y="152"/>
                    </a:lnTo>
                    <a:close/>
                    <a:moveTo>
                      <a:pt x="123" y="50"/>
                    </a:move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48" y="152"/>
                      <a:pt x="162" y="147"/>
                      <a:pt x="172" y="138"/>
                    </a:cubicBezTo>
                    <a:cubicBezTo>
                      <a:pt x="181" y="129"/>
                      <a:pt x="186" y="116"/>
                      <a:pt x="186" y="101"/>
                    </a:cubicBezTo>
                    <a:cubicBezTo>
                      <a:pt x="186" y="86"/>
                      <a:pt x="181" y="73"/>
                      <a:pt x="172" y="64"/>
                    </a:cubicBezTo>
                    <a:cubicBezTo>
                      <a:pt x="162" y="55"/>
                      <a:pt x="148" y="50"/>
                      <a:pt x="129" y="50"/>
                    </a:cubicBezTo>
                    <a:lnTo>
                      <a:pt x="12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CC9B11B-BFEC-4490-B38C-DB5D95515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5863" y="2100263"/>
                <a:ext cx="417513" cy="788988"/>
              </a:xfrm>
              <a:custGeom>
                <a:avLst/>
                <a:gdLst>
                  <a:gd name="T0" fmla="*/ 0 w 111"/>
                  <a:gd name="T1" fmla="*/ 0 h 209"/>
                  <a:gd name="T2" fmla="*/ 43 w 111"/>
                  <a:gd name="T3" fmla="*/ 0 h 209"/>
                  <a:gd name="T4" fmla="*/ 87 w 111"/>
                  <a:gd name="T5" fmla="*/ 11 h 209"/>
                  <a:gd name="T6" fmla="*/ 105 w 111"/>
                  <a:gd name="T7" fmla="*/ 32 h 209"/>
                  <a:gd name="T8" fmla="*/ 111 w 111"/>
                  <a:gd name="T9" fmla="*/ 60 h 209"/>
                  <a:gd name="T10" fmla="*/ 92 w 111"/>
                  <a:gd name="T11" fmla="*/ 105 h 209"/>
                  <a:gd name="T12" fmla="*/ 44 w 111"/>
                  <a:gd name="T13" fmla="*/ 121 h 209"/>
                  <a:gd name="T14" fmla="*/ 30 w 111"/>
                  <a:gd name="T15" fmla="*/ 121 h 209"/>
                  <a:gd name="T16" fmla="*/ 30 w 111"/>
                  <a:gd name="T17" fmla="*/ 209 h 209"/>
                  <a:gd name="T18" fmla="*/ 0 w 111"/>
                  <a:gd name="T19" fmla="*/ 209 h 209"/>
                  <a:gd name="T20" fmla="*/ 0 w 111"/>
                  <a:gd name="T21" fmla="*/ 0 h 209"/>
                  <a:gd name="T22" fmla="*/ 30 w 111"/>
                  <a:gd name="T23" fmla="*/ 28 h 209"/>
                  <a:gd name="T24" fmla="*/ 30 w 111"/>
                  <a:gd name="T25" fmla="*/ 92 h 209"/>
                  <a:gd name="T26" fmla="*/ 44 w 111"/>
                  <a:gd name="T27" fmla="*/ 92 h 209"/>
                  <a:gd name="T28" fmla="*/ 72 w 111"/>
                  <a:gd name="T29" fmla="*/ 84 h 209"/>
                  <a:gd name="T30" fmla="*/ 82 w 111"/>
                  <a:gd name="T31" fmla="*/ 60 h 209"/>
                  <a:gd name="T32" fmla="*/ 81 w 111"/>
                  <a:gd name="T33" fmla="*/ 50 h 209"/>
                  <a:gd name="T34" fmla="*/ 76 w 111"/>
                  <a:gd name="T35" fmla="*/ 40 h 209"/>
                  <a:gd name="T36" fmla="*/ 64 w 111"/>
                  <a:gd name="T37" fmla="*/ 32 h 209"/>
                  <a:gd name="T38" fmla="*/ 43 w 111"/>
                  <a:gd name="T39" fmla="*/ 28 h 209"/>
                  <a:gd name="T40" fmla="*/ 30 w 111"/>
                  <a:gd name="T41" fmla="*/ 2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09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61" y="0"/>
                      <a:pt x="76" y="3"/>
                      <a:pt x="87" y="11"/>
                    </a:cubicBezTo>
                    <a:cubicBezTo>
                      <a:pt x="94" y="16"/>
                      <a:pt x="100" y="23"/>
                      <a:pt x="105" y="32"/>
                    </a:cubicBezTo>
                    <a:cubicBezTo>
                      <a:pt x="109" y="41"/>
                      <a:pt x="111" y="51"/>
                      <a:pt x="111" y="60"/>
                    </a:cubicBezTo>
                    <a:cubicBezTo>
                      <a:pt x="111" y="79"/>
                      <a:pt x="105" y="94"/>
                      <a:pt x="92" y="105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0" y="0"/>
                    </a:lnTo>
                    <a:close/>
                    <a:moveTo>
                      <a:pt x="30" y="28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56" y="92"/>
                      <a:pt x="66" y="89"/>
                      <a:pt x="72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3"/>
                      <a:pt x="81" y="50"/>
                    </a:cubicBezTo>
                    <a:cubicBezTo>
                      <a:pt x="80" y="47"/>
                      <a:pt x="78" y="44"/>
                      <a:pt x="76" y="40"/>
                    </a:cubicBezTo>
                    <a:cubicBezTo>
                      <a:pt x="73" y="37"/>
                      <a:pt x="69" y="34"/>
                      <a:pt x="64" y="32"/>
                    </a:cubicBezTo>
                    <a:cubicBezTo>
                      <a:pt x="58" y="30"/>
                      <a:pt x="51" y="28"/>
                      <a:pt x="43" y="28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B16E749-868A-4720-9670-EDE8B78B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6" y="2100263"/>
                <a:ext cx="627063" cy="788988"/>
              </a:xfrm>
              <a:custGeom>
                <a:avLst/>
                <a:gdLst>
                  <a:gd name="T0" fmla="*/ 0 w 395"/>
                  <a:gd name="T1" fmla="*/ 0 h 497"/>
                  <a:gd name="T2" fmla="*/ 88 w 395"/>
                  <a:gd name="T3" fmla="*/ 0 h 497"/>
                  <a:gd name="T4" fmla="*/ 209 w 395"/>
                  <a:gd name="T5" fmla="*/ 271 h 497"/>
                  <a:gd name="T6" fmla="*/ 319 w 395"/>
                  <a:gd name="T7" fmla="*/ 0 h 497"/>
                  <a:gd name="T8" fmla="*/ 395 w 395"/>
                  <a:gd name="T9" fmla="*/ 0 h 497"/>
                  <a:gd name="T10" fmla="*/ 183 w 395"/>
                  <a:gd name="T11" fmla="*/ 497 h 497"/>
                  <a:gd name="T12" fmla="*/ 107 w 395"/>
                  <a:gd name="T13" fmla="*/ 497 h 497"/>
                  <a:gd name="T14" fmla="*/ 169 w 395"/>
                  <a:gd name="T15" fmla="*/ 359 h 497"/>
                  <a:gd name="T16" fmla="*/ 0 w 395"/>
                  <a:gd name="T17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497">
                    <a:moveTo>
                      <a:pt x="0" y="0"/>
                    </a:moveTo>
                    <a:lnTo>
                      <a:pt x="88" y="0"/>
                    </a:lnTo>
                    <a:lnTo>
                      <a:pt x="209" y="271"/>
                    </a:lnTo>
                    <a:lnTo>
                      <a:pt x="319" y="0"/>
                    </a:lnTo>
                    <a:lnTo>
                      <a:pt x="395" y="0"/>
                    </a:lnTo>
                    <a:lnTo>
                      <a:pt x="183" y="497"/>
                    </a:lnTo>
                    <a:lnTo>
                      <a:pt x="107" y="497"/>
                    </a:lnTo>
                    <a:lnTo>
                      <a:pt x="169" y="3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2ADB652-8405-4378-85FB-3CA05966C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2100263"/>
                <a:ext cx="765175" cy="788988"/>
              </a:xfrm>
              <a:custGeom>
                <a:avLst/>
                <a:gdLst>
                  <a:gd name="T0" fmla="*/ 29 w 203"/>
                  <a:gd name="T1" fmla="*/ 30 h 209"/>
                  <a:gd name="T2" fmla="*/ 102 w 203"/>
                  <a:gd name="T3" fmla="*/ 0 h 209"/>
                  <a:gd name="T4" fmla="*/ 175 w 203"/>
                  <a:gd name="T5" fmla="*/ 30 h 209"/>
                  <a:gd name="T6" fmla="*/ 203 w 203"/>
                  <a:gd name="T7" fmla="*/ 104 h 209"/>
                  <a:gd name="T8" fmla="*/ 175 w 203"/>
                  <a:gd name="T9" fmla="*/ 179 h 209"/>
                  <a:gd name="T10" fmla="*/ 102 w 203"/>
                  <a:gd name="T11" fmla="*/ 209 h 209"/>
                  <a:gd name="T12" fmla="*/ 29 w 203"/>
                  <a:gd name="T13" fmla="*/ 179 h 209"/>
                  <a:gd name="T14" fmla="*/ 0 w 203"/>
                  <a:gd name="T15" fmla="*/ 104 h 209"/>
                  <a:gd name="T16" fmla="*/ 29 w 203"/>
                  <a:gd name="T17" fmla="*/ 30 h 209"/>
                  <a:gd name="T18" fmla="*/ 50 w 203"/>
                  <a:gd name="T19" fmla="*/ 160 h 209"/>
                  <a:gd name="T20" fmla="*/ 102 w 203"/>
                  <a:gd name="T21" fmla="*/ 181 h 209"/>
                  <a:gd name="T22" fmla="*/ 153 w 203"/>
                  <a:gd name="T23" fmla="*/ 160 h 209"/>
                  <a:gd name="T24" fmla="*/ 174 w 203"/>
                  <a:gd name="T25" fmla="*/ 104 h 209"/>
                  <a:gd name="T26" fmla="*/ 153 w 203"/>
                  <a:gd name="T27" fmla="*/ 50 h 209"/>
                  <a:gd name="T28" fmla="*/ 102 w 203"/>
                  <a:gd name="T29" fmla="*/ 28 h 209"/>
                  <a:gd name="T30" fmla="*/ 50 w 203"/>
                  <a:gd name="T31" fmla="*/ 50 h 209"/>
                  <a:gd name="T32" fmla="*/ 30 w 203"/>
                  <a:gd name="T33" fmla="*/ 104 h 209"/>
                  <a:gd name="T34" fmla="*/ 50 w 203"/>
                  <a:gd name="T35" fmla="*/ 16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9">
                    <a:moveTo>
                      <a:pt x="29" y="30"/>
                    </a:moveTo>
                    <a:cubicBezTo>
                      <a:pt x="49" y="10"/>
                      <a:pt x="73" y="0"/>
                      <a:pt x="102" y="0"/>
                    </a:cubicBezTo>
                    <a:cubicBezTo>
                      <a:pt x="131" y="0"/>
                      <a:pt x="155" y="10"/>
                      <a:pt x="175" y="30"/>
                    </a:cubicBezTo>
                    <a:cubicBezTo>
                      <a:pt x="194" y="50"/>
                      <a:pt x="203" y="75"/>
                      <a:pt x="203" y="104"/>
                    </a:cubicBezTo>
                    <a:cubicBezTo>
                      <a:pt x="203" y="134"/>
                      <a:pt x="194" y="159"/>
                      <a:pt x="175" y="179"/>
                    </a:cubicBezTo>
                    <a:cubicBezTo>
                      <a:pt x="155" y="199"/>
                      <a:pt x="131" y="209"/>
                      <a:pt x="102" y="209"/>
                    </a:cubicBezTo>
                    <a:cubicBezTo>
                      <a:pt x="73" y="209"/>
                      <a:pt x="49" y="199"/>
                      <a:pt x="29" y="179"/>
                    </a:cubicBezTo>
                    <a:cubicBezTo>
                      <a:pt x="10" y="159"/>
                      <a:pt x="0" y="134"/>
                      <a:pt x="0" y="104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4" y="174"/>
                      <a:pt x="81" y="181"/>
                      <a:pt x="102" y="181"/>
                    </a:cubicBezTo>
                    <a:cubicBezTo>
                      <a:pt x="123" y="181"/>
                      <a:pt x="140" y="174"/>
                      <a:pt x="153" y="160"/>
                    </a:cubicBezTo>
                    <a:cubicBezTo>
                      <a:pt x="167" y="145"/>
                      <a:pt x="174" y="127"/>
                      <a:pt x="174" y="104"/>
                    </a:cubicBezTo>
                    <a:cubicBezTo>
                      <a:pt x="174" y="82"/>
                      <a:pt x="167" y="64"/>
                      <a:pt x="153" y="50"/>
                    </a:cubicBezTo>
                    <a:cubicBezTo>
                      <a:pt x="140" y="35"/>
                      <a:pt x="123" y="28"/>
                      <a:pt x="102" y="28"/>
                    </a:cubicBezTo>
                    <a:cubicBezTo>
                      <a:pt x="81" y="28"/>
                      <a:pt x="64" y="35"/>
                      <a:pt x="50" y="50"/>
                    </a:cubicBezTo>
                    <a:cubicBezTo>
                      <a:pt x="37" y="64"/>
                      <a:pt x="30" y="82"/>
                      <a:pt x="30" y="104"/>
                    </a:cubicBezTo>
                    <a:cubicBezTo>
                      <a:pt x="30" y="127"/>
                      <a:pt x="37" y="145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8B3366E-CFB2-4241-BD59-0EB73E46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113" y="2100263"/>
                <a:ext cx="825500" cy="788988"/>
              </a:xfrm>
              <a:custGeom>
                <a:avLst/>
                <a:gdLst>
                  <a:gd name="T0" fmla="*/ 74 w 520"/>
                  <a:gd name="T1" fmla="*/ 497 h 497"/>
                  <a:gd name="T2" fmla="*/ 0 w 520"/>
                  <a:gd name="T3" fmla="*/ 497 h 497"/>
                  <a:gd name="T4" fmla="*/ 93 w 520"/>
                  <a:gd name="T5" fmla="*/ 0 h 497"/>
                  <a:gd name="T6" fmla="*/ 261 w 520"/>
                  <a:gd name="T7" fmla="*/ 352 h 497"/>
                  <a:gd name="T8" fmla="*/ 428 w 520"/>
                  <a:gd name="T9" fmla="*/ 0 h 497"/>
                  <a:gd name="T10" fmla="*/ 520 w 520"/>
                  <a:gd name="T11" fmla="*/ 497 h 497"/>
                  <a:gd name="T12" fmla="*/ 447 w 520"/>
                  <a:gd name="T13" fmla="*/ 497 h 497"/>
                  <a:gd name="T14" fmla="*/ 399 w 520"/>
                  <a:gd name="T15" fmla="*/ 204 h 497"/>
                  <a:gd name="T16" fmla="*/ 261 w 520"/>
                  <a:gd name="T17" fmla="*/ 497 h 497"/>
                  <a:gd name="T18" fmla="*/ 124 w 520"/>
                  <a:gd name="T19" fmla="*/ 204 h 497"/>
                  <a:gd name="T20" fmla="*/ 74 w 520"/>
                  <a:gd name="T21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497">
                    <a:moveTo>
                      <a:pt x="74" y="497"/>
                    </a:moveTo>
                    <a:lnTo>
                      <a:pt x="0" y="497"/>
                    </a:lnTo>
                    <a:lnTo>
                      <a:pt x="93" y="0"/>
                    </a:lnTo>
                    <a:lnTo>
                      <a:pt x="261" y="352"/>
                    </a:lnTo>
                    <a:lnTo>
                      <a:pt x="428" y="0"/>
                    </a:lnTo>
                    <a:lnTo>
                      <a:pt x="520" y="497"/>
                    </a:lnTo>
                    <a:lnTo>
                      <a:pt x="447" y="497"/>
                    </a:lnTo>
                    <a:lnTo>
                      <a:pt x="399" y="204"/>
                    </a:lnTo>
                    <a:lnTo>
                      <a:pt x="261" y="497"/>
                    </a:lnTo>
                    <a:lnTo>
                      <a:pt x="124" y="204"/>
                    </a:lnTo>
                    <a:lnTo>
                      <a:pt x="74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BBD9711-0A93-44A5-B061-21668AFDF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3032126"/>
                <a:ext cx="688975" cy="793750"/>
              </a:xfrm>
              <a:custGeom>
                <a:avLst/>
                <a:gdLst>
                  <a:gd name="T0" fmla="*/ 38 w 183"/>
                  <a:gd name="T1" fmla="*/ 0 h 210"/>
                  <a:gd name="T2" fmla="*/ 161 w 183"/>
                  <a:gd name="T3" fmla="*/ 0 h 210"/>
                  <a:gd name="T4" fmla="*/ 161 w 183"/>
                  <a:gd name="T5" fmla="*/ 167 h 210"/>
                  <a:gd name="T6" fmla="*/ 183 w 183"/>
                  <a:gd name="T7" fmla="*/ 167 h 210"/>
                  <a:gd name="T8" fmla="*/ 183 w 183"/>
                  <a:gd name="T9" fmla="*/ 210 h 210"/>
                  <a:gd name="T10" fmla="*/ 155 w 183"/>
                  <a:gd name="T11" fmla="*/ 210 h 210"/>
                  <a:gd name="T12" fmla="*/ 155 w 183"/>
                  <a:gd name="T13" fmla="*/ 196 h 210"/>
                  <a:gd name="T14" fmla="*/ 28 w 183"/>
                  <a:gd name="T15" fmla="*/ 196 h 210"/>
                  <a:gd name="T16" fmla="*/ 28 w 183"/>
                  <a:gd name="T17" fmla="*/ 210 h 210"/>
                  <a:gd name="T18" fmla="*/ 0 w 183"/>
                  <a:gd name="T19" fmla="*/ 210 h 210"/>
                  <a:gd name="T20" fmla="*/ 0 w 183"/>
                  <a:gd name="T21" fmla="*/ 167 h 210"/>
                  <a:gd name="T22" fmla="*/ 18 w 183"/>
                  <a:gd name="T23" fmla="*/ 159 h 210"/>
                  <a:gd name="T24" fmla="*/ 31 w 183"/>
                  <a:gd name="T25" fmla="*/ 138 h 210"/>
                  <a:gd name="T26" fmla="*/ 38 w 183"/>
                  <a:gd name="T27" fmla="*/ 57 h 210"/>
                  <a:gd name="T28" fmla="*/ 38 w 183"/>
                  <a:gd name="T29" fmla="*/ 0 h 210"/>
                  <a:gd name="T30" fmla="*/ 68 w 183"/>
                  <a:gd name="T31" fmla="*/ 30 h 210"/>
                  <a:gd name="T32" fmla="*/ 68 w 183"/>
                  <a:gd name="T33" fmla="*/ 57 h 210"/>
                  <a:gd name="T34" fmla="*/ 61 w 183"/>
                  <a:gd name="T35" fmla="*/ 141 h 210"/>
                  <a:gd name="T36" fmla="*/ 46 w 183"/>
                  <a:gd name="T37" fmla="*/ 167 h 210"/>
                  <a:gd name="T38" fmla="*/ 130 w 183"/>
                  <a:gd name="T39" fmla="*/ 167 h 210"/>
                  <a:gd name="T40" fmla="*/ 130 w 183"/>
                  <a:gd name="T41" fmla="*/ 30 h 210"/>
                  <a:gd name="T42" fmla="*/ 68 w 183"/>
                  <a:gd name="T4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210">
                    <a:moveTo>
                      <a:pt x="3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67"/>
                      <a:pt x="161" y="167"/>
                      <a:pt x="161" y="167"/>
                    </a:cubicBezTo>
                    <a:cubicBezTo>
                      <a:pt x="183" y="167"/>
                      <a:pt x="183" y="167"/>
                      <a:pt x="183" y="167"/>
                    </a:cubicBezTo>
                    <a:cubicBezTo>
                      <a:pt x="183" y="210"/>
                      <a:pt x="183" y="210"/>
                      <a:pt x="183" y="210"/>
                    </a:cubicBez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" y="167"/>
                      <a:pt x="12" y="164"/>
                      <a:pt x="18" y="159"/>
                    </a:cubicBezTo>
                    <a:cubicBezTo>
                      <a:pt x="23" y="154"/>
                      <a:pt x="28" y="146"/>
                      <a:pt x="31" y="138"/>
                    </a:cubicBezTo>
                    <a:cubicBezTo>
                      <a:pt x="36" y="125"/>
                      <a:pt x="38" y="80"/>
                      <a:pt x="38" y="57"/>
                    </a:cubicBezTo>
                    <a:lnTo>
                      <a:pt x="38" y="0"/>
                    </a:lnTo>
                    <a:close/>
                    <a:moveTo>
                      <a:pt x="68" y="30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83"/>
                      <a:pt x="66" y="129"/>
                      <a:pt x="61" y="141"/>
                    </a:cubicBezTo>
                    <a:cubicBezTo>
                      <a:pt x="58" y="150"/>
                      <a:pt x="53" y="160"/>
                      <a:pt x="46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6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4DD02E9-0BCF-4191-9175-85EE1C368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1238" y="3032126"/>
                <a:ext cx="419100" cy="793750"/>
              </a:xfrm>
              <a:custGeom>
                <a:avLst/>
                <a:gdLst>
                  <a:gd name="T0" fmla="*/ 0 w 111"/>
                  <a:gd name="T1" fmla="*/ 0 h 210"/>
                  <a:gd name="T2" fmla="*/ 44 w 111"/>
                  <a:gd name="T3" fmla="*/ 0 h 210"/>
                  <a:gd name="T4" fmla="*/ 87 w 111"/>
                  <a:gd name="T5" fmla="*/ 11 h 210"/>
                  <a:gd name="T6" fmla="*/ 105 w 111"/>
                  <a:gd name="T7" fmla="*/ 33 h 210"/>
                  <a:gd name="T8" fmla="*/ 111 w 111"/>
                  <a:gd name="T9" fmla="*/ 61 h 210"/>
                  <a:gd name="T10" fmla="*/ 92 w 111"/>
                  <a:gd name="T11" fmla="*/ 106 h 210"/>
                  <a:gd name="T12" fmla="*/ 44 w 111"/>
                  <a:gd name="T13" fmla="*/ 121 h 210"/>
                  <a:gd name="T14" fmla="*/ 30 w 111"/>
                  <a:gd name="T15" fmla="*/ 121 h 210"/>
                  <a:gd name="T16" fmla="*/ 30 w 111"/>
                  <a:gd name="T17" fmla="*/ 210 h 210"/>
                  <a:gd name="T18" fmla="*/ 0 w 111"/>
                  <a:gd name="T19" fmla="*/ 210 h 210"/>
                  <a:gd name="T20" fmla="*/ 0 w 111"/>
                  <a:gd name="T21" fmla="*/ 0 h 210"/>
                  <a:gd name="T22" fmla="*/ 30 w 111"/>
                  <a:gd name="T23" fmla="*/ 29 h 210"/>
                  <a:gd name="T24" fmla="*/ 30 w 111"/>
                  <a:gd name="T25" fmla="*/ 93 h 210"/>
                  <a:gd name="T26" fmla="*/ 44 w 111"/>
                  <a:gd name="T27" fmla="*/ 93 h 210"/>
                  <a:gd name="T28" fmla="*/ 73 w 111"/>
                  <a:gd name="T29" fmla="*/ 84 h 210"/>
                  <a:gd name="T30" fmla="*/ 82 w 111"/>
                  <a:gd name="T31" fmla="*/ 60 h 210"/>
                  <a:gd name="T32" fmla="*/ 81 w 111"/>
                  <a:gd name="T33" fmla="*/ 51 h 210"/>
                  <a:gd name="T34" fmla="*/ 76 w 111"/>
                  <a:gd name="T35" fmla="*/ 41 h 210"/>
                  <a:gd name="T36" fmla="*/ 64 w 111"/>
                  <a:gd name="T37" fmla="*/ 32 h 210"/>
                  <a:gd name="T38" fmla="*/ 44 w 111"/>
                  <a:gd name="T39" fmla="*/ 29 h 210"/>
                  <a:gd name="T40" fmla="*/ 30 w 111"/>
                  <a:gd name="T41" fmla="*/ 2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1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62" y="0"/>
                      <a:pt x="76" y="4"/>
                      <a:pt x="87" y="11"/>
                    </a:cubicBezTo>
                    <a:cubicBezTo>
                      <a:pt x="95" y="17"/>
                      <a:pt x="101" y="24"/>
                      <a:pt x="105" y="33"/>
                    </a:cubicBezTo>
                    <a:cubicBezTo>
                      <a:pt x="109" y="42"/>
                      <a:pt x="111" y="51"/>
                      <a:pt x="111" y="61"/>
                    </a:cubicBezTo>
                    <a:cubicBezTo>
                      <a:pt x="111" y="79"/>
                      <a:pt x="105" y="94"/>
                      <a:pt x="92" y="106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10"/>
                      <a:pt x="30" y="210"/>
                      <a:pt x="30" y="210"/>
                    </a:cubicBezTo>
                    <a:cubicBezTo>
                      <a:pt x="0" y="210"/>
                      <a:pt x="0" y="210"/>
                      <a:pt x="0" y="210"/>
                    </a:cubicBezTo>
                    <a:lnTo>
                      <a:pt x="0" y="0"/>
                    </a:lnTo>
                    <a:close/>
                    <a:moveTo>
                      <a:pt x="30" y="29"/>
                    </a:moveTo>
                    <a:cubicBezTo>
                      <a:pt x="30" y="93"/>
                      <a:pt x="30" y="93"/>
                      <a:pt x="30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57" y="93"/>
                      <a:pt x="66" y="90"/>
                      <a:pt x="73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4"/>
                      <a:pt x="81" y="51"/>
                    </a:cubicBezTo>
                    <a:cubicBezTo>
                      <a:pt x="80" y="48"/>
                      <a:pt x="78" y="44"/>
                      <a:pt x="76" y="41"/>
                    </a:cubicBezTo>
                    <a:cubicBezTo>
                      <a:pt x="73" y="37"/>
                      <a:pt x="70" y="34"/>
                      <a:pt x="64" y="32"/>
                    </a:cubicBezTo>
                    <a:cubicBezTo>
                      <a:pt x="59" y="30"/>
                      <a:pt x="52" y="29"/>
                      <a:pt x="44" y="29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08A980F-5DA6-4145-AB85-74045BB8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1" y="3032126"/>
                <a:ext cx="930275" cy="793750"/>
              </a:xfrm>
              <a:custGeom>
                <a:avLst/>
                <a:gdLst>
                  <a:gd name="T0" fmla="*/ 259 w 586"/>
                  <a:gd name="T1" fmla="*/ 0 h 500"/>
                  <a:gd name="T2" fmla="*/ 330 w 586"/>
                  <a:gd name="T3" fmla="*/ 0 h 500"/>
                  <a:gd name="T4" fmla="*/ 330 w 586"/>
                  <a:gd name="T5" fmla="*/ 205 h 500"/>
                  <a:gd name="T6" fmla="*/ 496 w 586"/>
                  <a:gd name="T7" fmla="*/ 0 h 500"/>
                  <a:gd name="T8" fmla="*/ 582 w 586"/>
                  <a:gd name="T9" fmla="*/ 0 h 500"/>
                  <a:gd name="T10" fmla="*/ 389 w 586"/>
                  <a:gd name="T11" fmla="*/ 233 h 500"/>
                  <a:gd name="T12" fmla="*/ 586 w 586"/>
                  <a:gd name="T13" fmla="*/ 500 h 500"/>
                  <a:gd name="T14" fmla="*/ 544 w 586"/>
                  <a:gd name="T15" fmla="*/ 500 h 500"/>
                  <a:gd name="T16" fmla="*/ 499 w 586"/>
                  <a:gd name="T17" fmla="*/ 500 h 500"/>
                  <a:gd name="T18" fmla="*/ 342 w 586"/>
                  <a:gd name="T19" fmla="*/ 281 h 500"/>
                  <a:gd name="T20" fmla="*/ 330 w 586"/>
                  <a:gd name="T21" fmla="*/ 295 h 500"/>
                  <a:gd name="T22" fmla="*/ 330 w 586"/>
                  <a:gd name="T23" fmla="*/ 500 h 500"/>
                  <a:gd name="T24" fmla="*/ 259 w 586"/>
                  <a:gd name="T25" fmla="*/ 500 h 500"/>
                  <a:gd name="T26" fmla="*/ 259 w 586"/>
                  <a:gd name="T27" fmla="*/ 295 h 500"/>
                  <a:gd name="T28" fmla="*/ 247 w 586"/>
                  <a:gd name="T29" fmla="*/ 281 h 500"/>
                  <a:gd name="T30" fmla="*/ 90 w 586"/>
                  <a:gd name="T31" fmla="*/ 500 h 500"/>
                  <a:gd name="T32" fmla="*/ 0 w 586"/>
                  <a:gd name="T33" fmla="*/ 500 h 500"/>
                  <a:gd name="T34" fmla="*/ 197 w 586"/>
                  <a:gd name="T35" fmla="*/ 233 h 500"/>
                  <a:gd name="T36" fmla="*/ 5 w 586"/>
                  <a:gd name="T37" fmla="*/ 0 h 500"/>
                  <a:gd name="T38" fmla="*/ 93 w 586"/>
                  <a:gd name="T39" fmla="*/ 0 h 500"/>
                  <a:gd name="T40" fmla="*/ 259 w 586"/>
                  <a:gd name="T41" fmla="*/ 205 h 500"/>
                  <a:gd name="T42" fmla="*/ 259 w 586"/>
                  <a:gd name="T4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6" h="500">
                    <a:moveTo>
                      <a:pt x="259" y="0"/>
                    </a:moveTo>
                    <a:lnTo>
                      <a:pt x="330" y="0"/>
                    </a:lnTo>
                    <a:lnTo>
                      <a:pt x="330" y="205"/>
                    </a:lnTo>
                    <a:lnTo>
                      <a:pt x="496" y="0"/>
                    </a:lnTo>
                    <a:lnTo>
                      <a:pt x="582" y="0"/>
                    </a:lnTo>
                    <a:lnTo>
                      <a:pt x="389" y="233"/>
                    </a:lnTo>
                    <a:lnTo>
                      <a:pt x="586" y="500"/>
                    </a:lnTo>
                    <a:lnTo>
                      <a:pt x="544" y="500"/>
                    </a:lnTo>
                    <a:lnTo>
                      <a:pt x="499" y="500"/>
                    </a:lnTo>
                    <a:lnTo>
                      <a:pt x="342" y="281"/>
                    </a:lnTo>
                    <a:lnTo>
                      <a:pt x="330" y="295"/>
                    </a:lnTo>
                    <a:lnTo>
                      <a:pt x="330" y="500"/>
                    </a:lnTo>
                    <a:lnTo>
                      <a:pt x="259" y="500"/>
                    </a:lnTo>
                    <a:lnTo>
                      <a:pt x="259" y="295"/>
                    </a:lnTo>
                    <a:lnTo>
                      <a:pt x="247" y="281"/>
                    </a:lnTo>
                    <a:lnTo>
                      <a:pt x="90" y="500"/>
                    </a:lnTo>
                    <a:lnTo>
                      <a:pt x="0" y="500"/>
                    </a:lnTo>
                    <a:lnTo>
                      <a:pt x="197" y="233"/>
                    </a:lnTo>
                    <a:lnTo>
                      <a:pt x="5" y="0"/>
                    </a:lnTo>
                    <a:lnTo>
                      <a:pt x="93" y="0"/>
                    </a:lnTo>
                    <a:lnTo>
                      <a:pt x="259" y="205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F3203A7-1F7F-4A7D-A995-7950A26C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6" y="3032126"/>
                <a:ext cx="542925" cy="793750"/>
              </a:xfrm>
              <a:custGeom>
                <a:avLst/>
                <a:gdLst>
                  <a:gd name="T0" fmla="*/ 71 w 342"/>
                  <a:gd name="T1" fmla="*/ 0 h 500"/>
                  <a:gd name="T2" fmla="*/ 71 w 342"/>
                  <a:gd name="T3" fmla="*/ 202 h 500"/>
                  <a:gd name="T4" fmla="*/ 270 w 342"/>
                  <a:gd name="T5" fmla="*/ 202 h 500"/>
                  <a:gd name="T6" fmla="*/ 270 w 342"/>
                  <a:gd name="T7" fmla="*/ 0 h 500"/>
                  <a:gd name="T8" fmla="*/ 342 w 342"/>
                  <a:gd name="T9" fmla="*/ 0 h 500"/>
                  <a:gd name="T10" fmla="*/ 342 w 342"/>
                  <a:gd name="T11" fmla="*/ 500 h 500"/>
                  <a:gd name="T12" fmla="*/ 270 w 342"/>
                  <a:gd name="T13" fmla="*/ 500 h 500"/>
                  <a:gd name="T14" fmla="*/ 270 w 342"/>
                  <a:gd name="T15" fmla="*/ 271 h 500"/>
                  <a:gd name="T16" fmla="*/ 71 w 342"/>
                  <a:gd name="T17" fmla="*/ 271 h 500"/>
                  <a:gd name="T18" fmla="*/ 71 w 342"/>
                  <a:gd name="T19" fmla="*/ 500 h 500"/>
                  <a:gd name="T20" fmla="*/ 0 w 342"/>
                  <a:gd name="T21" fmla="*/ 500 h 500"/>
                  <a:gd name="T22" fmla="*/ 0 w 342"/>
                  <a:gd name="T23" fmla="*/ 0 h 500"/>
                  <a:gd name="T24" fmla="*/ 71 w 342"/>
                  <a:gd name="T25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2" h="500">
                    <a:moveTo>
                      <a:pt x="71" y="0"/>
                    </a:moveTo>
                    <a:lnTo>
                      <a:pt x="71" y="202"/>
                    </a:lnTo>
                    <a:lnTo>
                      <a:pt x="270" y="202"/>
                    </a:lnTo>
                    <a:lnTo>
                      <a:pt x="270" y="0"/>
                    </a:lnTo>
                    <a:lnTo>
                      <a:pt x="342" y="0"/>
                    </a:lnTo>
                    <a:lnTo>
                      <a:pt x="342" y="500"/>
                    </a:lnTo>
                    <a:lnTo>
                      <a:pt x="270" y="500"/>
                    </a:lnTo>
                    <a:lnTo>
                      <a:pt x="270" y="271"/>
                    </a:lnTo>
                    <a:lnTo>
                      <a:pt x="71" y="271"/>
                    </a:lnTo>
                    <a:lnTo>
                      <a:pt x="71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53C9DA8-45DE-40D8-9F24-1CB96E304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4476" y="3032126"/>
                <a:ext cx="639763" cy="793750"/>
              </a:xfrm>
              <a:custGeom>
                <a:avLst/>
                <a:gdLst>
                  <a:gd name="T0" fmla="*/ 0 w 170"/>
                  <a:gd name="T1" fmla="*/ 210 h 210"/>
                  <a:gd name="T2" fmla="*/ 0 w 170"/>
                  <a:gd name="T3" fmla="*/ 0 h 210"/>
                  <a:gd name="T4" fmla="*/ 30 w 170"/>
                  <a:gd name="T5" fmla="*/ 0 h 210"/>
                  <a:gd name="T6" fmla="*/ 30 w 170"/>
                  <a:gd name="T7" fmla="*/ 88 h 210"/>
                  <a:gd name="T8" fmla="*/ 52 w 170"/>
                  <a:gd name="T9" fmla="*/ 88 h 210"/>
                  <a:gd name="T10" fmla="*/ 101 w 170"/>
                  <a:gd name="T11" fmla="*/ 104 h 210"/>
                  <a:gd name="T12" fmla="*/ 120 w 170"/>
                  <a:gd name="T13" fmla="*/ 149 h 210"/>
                  <a:gd name="T14" fmla="*/ 113 w 170"/>
                  <a:gd name="T15" fmla="*/ 177 h 210"/>
                  <a:gd name="T16" fmla="*/ 95 w 170"/>
                  <a:gd name="T17" fmla="*/ 199 h 210"/>
                  <a:gd name="T18" fmla="*/ 52 w 170"/>
                  <a:gd name="T19" fmla="*/ 210 h 210"/>
                  <a:gd name="T20" fmla="*/ 0 w 170"/>
                  <a:gd name="T21" fmla="*/ 210 h 210"/>
                  <a:gd name="T22" fmla="*/ 30 w 170"/>
                  <a:gd name="T23" fmla="*/ 117 h 210"/>
                  <a:gd name="T24" fmla="*/ 30 w 170"/>
                  <a:gd name="T25" fmla="*/ 180 h 210"/>
                  <a:gd name="T26" fmla="*/ 51 w 170"/>
                  <a:gd name="T27" fmla="*/ 180 h 210"/>
                  <a:gd name="T28" fmla="*/ 90 w 170"/>
                  <a:gd name="T29" fmla="*/ 149 h 210"/>
                  <a:gd name="T30" fmla="*/ 81 w 170"/>
                  <a:gd name="T31" fmla="*/ 127 h 210"/>
                  <a:gd name="T32" fmla="*/ 51 w 170"/>
                  <a:gd name="T33" fmla="*/ 117 h 210"/>
                  <a:gd name="T34" fmla="*/ 30 w 170"/>
                  <a:gd name="T35" fmla="*/ 117 h 210"/>
                  <a:gd name="T36" fmla="*/ 140 w 170"/>
                  <a:gd name="T37" fmla="*/ 0 h 210"/>
                  <a:gd name="T38" fmla="*/ 170 w 170"/>
                  <a:gd name="T39" fmla="*/ 0 h 210"/>
                  <a:gd name="T40" fmla="*/ 170 w 170"/>
                  <a:gd name="T41" fmla="*/ 210 h 210"/>
                  <a:gd name="T42" fmla="*/ 140 w 170"/>
                  <a:gd name="T43" fmla="*/ 210 h 210"/>
                  <a:gd name="T44" fmla="*/ 140 w 170"/>
                  <a:gd name="T4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10">
                    <a:moveTo>
                      <a:pt x="0" y="2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73" y="88"/>
                      <a:pt x="89" y="93"/>
                      <a:pt x="101" y="104"/>
                    </a:cubicBezTo>
                    <a:cubicBezTo>
                      <a:pt x="114" y="115"/>
                      <a:pt x="120" y="130"/>
                      <a:pt x="120" y="149"/>
                    </a:cubicBezTo>
                    <a:cubicBezTo>
                      <a:pt x="120" y="159"/>
                      <a:pt x="118" y="168"/>
                      <a:pt x="113" y="177"/>
                    </a:cubicBezTo>
                    <a:cubicBezTo>
                      <a:pt x="109" y="186"/>
                      <a:pt x="103" y="193"/>
                      <a:pt x="95" y="199"/>
                    </a:cubicBezTo>
                    <a:cubicBezTo>
                      <a:pt x="85" y="206"/>
                      <a:pt x="70" y="210"/>
                      <a:pt x="52" y="210"/>
                    </a:cubicBezTo>
                    <a:lnTo>
                      <a:pt x="0" y="210"/>
                    </a:lnTo>
                    <a:close/>
                    <a:moveTo>
                      <a:pt x="30" y="117"/>
                    </a:moveTo>
                    <a:cubicBezTo>
                      <a:pt x="30" y="180"/>
                      <a:pt x="30" y="180"/>
                      <a:pt x="30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77" y="180"/>
                      <a:pt x="90" y="170"/>
                      <a:pt x="90" y="149"/>
                    </a:cubicBezTo>
                    <a:cubicBezTo>
                      <a:pt x="90" y="140"/>
                      <a:pt x="87" y="133"/>
                      <a:pt x="81" y="127"/>
                    </a:cubicBezTo>
                    <a:cubicBezTo>
                      <a:pt x="76" y="120"/>
                      <a:pt x="66" y="117"/>
                      <a:pt x="51" y="117"/>
                    </a:cubicBezTo>
                    <a:lnTo>
                      <a:pt x="30" y="117"/>
                    </a:lnTo>
                    <a:close/>
                    <a:moveTo>
                      <a:pt x="140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40" y="210"/>
                      <a:pt x="140" y="210"/>
                      <a:pt x="140" y="210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4C9486D-411A-4EC1-8CF5-9BEF72E99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4301" y="3032126"/>
                <a:ext cx="762000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6" y="64"/>
                      <a:pt x="30" y="83"/>
                      <a:pt x="30" y="105"/>
                    </a:cubicBezTo>
                    <a:cubicBezTo>
                      <a:pt x="30" y="127"/>
                      <a:pt x="36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E066F66-E06F-40A6-A5E4-A0C442020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1" y="3032126"/>
                <a:ext cx="760413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7" y="64"/>
                      <a:pt x="30" y="83"/>
                      <a:pt x="30" y="105"/>
                    </a:cubicBezTo>
                    <a:cubicBezTo>
                      <a:pt x="30" y="127"/>
                      <a:pt x="37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24CE1B13-1812-4FD0-85F1-EA0672B6B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488" y="3032126"/>
                <a:ext cx="584200" cy="793750"/>
              </a:xfrm>
              <a:custGeom>
                <a:avLst/>
                <a:gdLst>
                  <a:gd name="T0" fmla="*/ 368 w 368"/>
                  <a:gd name="T1" fmla="*/ 500 h 500"/>
                  <a:gd name="T2" fmla="*/ 223 w 368"/>
                  <a:gd name="T3" fmla="*/ 243 h 500"/>
                  <a:gd name="T4" fmla="*/ 356 w 368"/>
                  <a:gd name="T5" fmla="*/ 0 h 500"/>
                  <a:gd name="T6" fmla="*/ 277 w 368"/>
                  <a:gd name="T7" fmla="*/ 0 h 500"/>
                  <a:gd name="T8" fmla="*/ 185 w 368"/>
                  <a:gd name="T9" fmla="*/ 174 h 500"/>
                  <a:gd name="T10" fmla="*/ 92 w 368"/>
                  <a:gd name="T11" fmla="*/ 0 h 500"/>
                  <a:gd name="T12" fmla="*/ 14 w 368"/>
                  <a:gd name="T13" fmla="*/ 0 h 500"/>
                  <a:gd name="T14" fmla="*/ 147 w 368"/>
                  <a:gd name="T15" fmla="*/ 243 h 500"/>
                  <a:gd name="T16" fmla="*/ 0 w 368"/>
                  <a:gd name="T17" fmla="*/ 500 h 500"/>
                  <a:gd name="T18" fmla="*/ 80 w 368"/>
                  <a:gd name="T19" fmla="*/ 500 h 500"/>
                  <a:gd name="T20" fmla="*/ 185 w 368"/>
                  <a:gd name="T21" fmla="*/ 309 h 500"/>
                  <a:gd name="T22" fmla="*/ 289 w 368"/>
                  <a:gd name="T23" fmla="*/ 500 h 500"/>
                  <a:gd name="T24" fmla="*/ 368 w 368"/>
                  <a:gd name="T25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500">
                    <a:moveTo>
                      <a:pt x="368" y="500"/>
                    </a:moveTo>
                    <a:lnTo>
                      <a:pt x="223" y="243"/>
                    </a:lnTo>
                    <a:lnTo>
                      <a:pt x="356" y="0"/>
                    </a:lnTo>
                    <a:lnTo>
                      <a:pt x="277" y="0"/>
                    </a:lnTo>
                    <a:lnTo>
                      <a:pt x="185" y="174"/>
                    </a:lnTo>
                    <a:lnTo>
                      <a:pt x="92" y="0"/>
                    </a:lnTo>
                    <a:lnTo>
                      <a:pt x="14" y="0"/>
                    </a:lnTo>
                    <a:lnTo>
                      <a:pt x="147" y="243"/>
                    </a:lnTo>
                    <a:lnTo>
                      <a:pt x="0" y="500"/>
                    </a:lnTo>
                    <a:lnTo>
                      <a:pt x="80" y="500"/>
                    </a:lnTo>
                    <a:lnTo>
                      <a:pt x="185" y="309"/>
                    </a:lnTo>
                    <a:lnTo>
                      <a:pt x="289" y="500"/>
                    </a:lnTo>
                    <a:lnTo>
                      <a:pt x="368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9DDEE1F-0164-4891-997A-DE1E0E3C158B}"/>
                </a:ext>
              </a:extLst>
            </p:cNvPr>
            <p:cNvGrpSpPr/>
            <p:nvPr/>
          </p:nvGrpSpPr>
          <p:grpSpPr>
            <a:xfrm>
              <a:off x="2700336" y="1603538"/>
              <a:ext cx="6791325" cy="3478213"/>
              <a:chOff x="2700338" y="1687513"/>
              <a:chExt cx="6791325" cy="3478213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E3AA8E6-23F1-41EA-89FC-A461D334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687513"/>
                <a:ext cx="6034088" cy="3478213"/>
              </a:xfrm>
              <a:custGeom>
                <a:avLst/>
                <a:gdLst>
                  <a:gd name="T0" fmla="*/ 1536 w 1601"/>
                  <a:gd name="T1" fmla="*/ 93 h 921"/>
                  <a:gd name="T2" fmla="*/ 1527 w 1601"/>
                  <a:gd name="T3" fmla="*/ 83 h 921"/>
                  <a:gd name="T4" fmla="*/ 1494 w 1601"/>
                  <a:gd name="T5" fmla="*/ 55 h 921"/>
                  <a:gd name="T6" fmla="*/ 1325 w 1601"/>
                  <a:gd name="T7" fmla="*/ 0 h 921"/>
                  <a:gd name="T8" fmla="*/ 276 w 1601"/>
                  <a:gd name="T9" fmla="*/ 0 h 921"/>
                  <a:gd name="T10" fmla="*/ 0 w 1601"/>
                  <a:gd name="T11" fmla="*/ 264 h 921"/>
                  <a:gd name="T12" fmla="*/ 0 w 1601"/>
                  <a:gd name="T13" fmla="*/ 656 h 921"/>
                  <a:gd name="T14" fmla="*/ 276 w 1601"/>
                  <a:gd name="T15" fmla="*/ 921 h 921"/>
                  <a:gd name="T16" fmla="*/ 1325 w 1601"/>
                  <a:gd name="T17" fmla="*/ 921 h 921"/>
                  <a:gd name="T18" fmla="*/ 1497 w 1601"/>
                  <a:gd name="T19" fmla="*/ 864 h 921"/>
                  <a:gd name="T20" fmla="*/ 1446 w 1601"/>
                  <a:gd name="T21" fmla="*/ 864 h 921"/>
                  <a:gd name="T22" fmla="*/ 1325 w 1601"/>
                  <a:gd name="T23" fmla="*/ 894 h 921"/>
                  <a:gd name="T24" fmla="*/ 276 w 1601"/>
                  <a:gd name="T25" fmla="*/ 894 h 921"/>
                  <a:gd name="T26" fmla="*/ 28 w 1601"/>
                  <a:gd name="T27" fmla="*/ 656 h 921"/>
                  <a:gd name="T28" fmla="*/ 28 w 1601"/>
                  <a:gd name="T29" fmla="*/ 264 h 921"/>
                  <a:gd name="T30" fmla="*/ 276 w 1601"/>
                  <a:gd name="T31" fmla="*/ 27 h 921"/>
                  <a:gd name="T32" fmla="*/ 1325 w 1601"/>
                  <a:gd name="T33" fmla="*/ 27 h 921"/>
                  <a:gd name="T34" fmla="*/ 1476 w 1601"/>
                  <a:gd name="T35" fmla="*/ 76 h 921"/>
                  <a:gd name="T36" fmla="*/ 1486 w 1601"/>
                  <a:gd name="T37" fmla="*/ 83 h 921"/>
                  <a:gd name="T38" fmla="*/ 1497 w 1601"/>
                  <a:gd name="T39" fmla="*/ 93 h 921"/>
                  <a:gd name="T40" fmla="*/ 1573 w 1601"/>
                  <a:gd name="T41" fmla="*/ 264 h 921"/>
                  <a:gd name="T42" fmla="*/ 1573 w 1601"/>
                  <a:gd name="T43" fmla="*/ 301 h 921"/>
                  <a:gd name="T44" fmla="*/ 1601 w 1601"/>
                  <a:gd name="T45" fmla="*/ 301 h 921"/>
                  <a:gd name="T46" fmla="*/ 1601 w 1601"/>
                  <a:gd name="T47" fmla="*/ 264 h 921"/>
                  <a:gd name="T48" fmla="*/ 1536 w 1601"/>
                  <a:gd name="T49" fmla="*/ 9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1" h="921">
                    <a:moveTo>
                      <a:pt x="1536" y="93"/>
                    </a:moveTo>
                    <a:cubicBezTo>
                      <a:pt x="1530" y="86"/>
                      <a:pt x="1533" y="89"/>
                      <a:pt x="1527" y="83"/>
                    </a:cubicBezTo>
                    <a:cubicBezTo>
                      <a:pt x="1519" y="77"/>
                      <a:pt x="1502" y="61"/>
                      <a:pt x="1494" y="55"/>
                    </a:cubicBezTo>
                    <a:cubicBezTo>
                      <a:pt x="1448" y="20"/>
                      <a:pt x="1389" y="0"/>
                      <a:pt x="1325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123" y="0"/>
                      <a:pt x="0" y="118"/>
                      <a:pt x="0" y="264"/>
                    </a:cubicBezTo>
                    <a:cubicBezTo>
                      <a:pt x="0" y="656"/>
                      <a:pt x="0" y="656"/>
                      <a:pt x="0" y="656"/>
                    </a:cubicBezTo>
                    <a:cubicBezTo>
                      <a:pt x="0" y="802"/>
                      <a:pt x="123" y="921"/>
                      <a:pt x="276" y="921"/>
                    </a:cubicBezTo>
                    <a:cubicBezTo>
                      <a:pt x="1325" y="921"/>
                      <a:pt x="1325" y="921"/>
                      <a:pt x="1325" y="921"/>
                    </a:cubicBezTo>
                    <a:cubicBezTo>
                      <a:pt x="1390" y="921"/>
                      <a:pt x="1450" y="900"/>
                      <a:pt x="1497" y="864"/>
                    </a:cubicBezTo>
                    <a:cubicBezTo>
                      <a:pt x="1446" y="864"/>
                      <a:pt x="1446" y="864"/>
                      <a:pt x="1446" y="864"/>
                    </a:cubicBezTo>
                    <a:cubicBezTo>
                      <a:pt x="1410" y="883"/>
                      <a:pt x="1369" y="894"/>
                      <a:pt x="1325" y="894"/>
                    </a:cubicBezTo>
                    <a:cubicBezTo>
                      <a:pt x="276" y="894"/>
                      <a:pt x="276" y="894"/>
                      <a:pt x="276" y="894"/>
                    </a:cubicBezTo>
                    <a:cubicBezTo>
                      <a:pt x="139" y="894"/>
                      <a:pt x="28" y="788"/>
                      <a:pt x="28" y="656"/>
                    </a:cubicBezTo>
                    <a:cubicBezTo>
                      <a:pt x="28" y="264"/>
                      <a:pt x="28" y="264"/>
                      <a:pt x="28" y="264"/>
                    </a:cubicBezTo>
                    <a:cubicBezTo>
                      <a:pt x="28" y="133"/>
                      <a:pt x="139" y="27"/>
                      <a:pt x="276" y="27"/>
                    </a:cubicBezTo>
                    <a:cubicBezTo>
                      <a:pt x="1325" y="27"/>
                      <a:pt x="1325" y="27"/>
                      <a:pt x="1325" y="27"/>
                    </a:cubicBezTo>
                    <a:cubicBezTo>
                      <a:pt x="1382" y="27"/>
                      <a:pt x="1434" y="45"/>
                      <a:pt x="1476" y="76"/>
                    </a:cubicBezTo>
                    <a:cubicBezTo>
                      <a:pt x="1479" y="78"/>
                      <a:pt x="1483" y="81"/>
                      <a:pt x="1486" y="83"/>
                    </a:cubicBezTo>
                    <a:cubicBezTo>
                      <a:pt x="1490" y="86"/>
                      <a:pt x="1493" y="90"/>
                      <a:pt x="1497" y="93"/>
                    </a:cubicBezTo>
                    <a:cubicBezTo>
                      <a:pt x="1544" y="136"/>
                      <a:pt x="1573" y="197"/>
                      <a:pt x="1573" y="264"/>
                    </a:cubicBezTo>
                    <a:cubicBezTo>
                      <a:pt x="1573" y="301"/>
                      <a:pt x="1573" y="301"/>
                      <a:pt x="1573" y="301"/>
                    </a:cubicBezTo>
                    <a:cubicBezTo>
                      <a:pt x="1601" y="301"/>
                      <a:pt x="1601" y="301"/>
                      <a:pt x="1601" y="301"/>
                    </a:cubicBezTo>
                    <a:cubicBezTo>
                      <a:pt x="1601" y="264"/>
                      <a:pt x="1601" y="264"/>
                      <a:pt x="1601" y="264"/>
                    </a:cubicBezTo>
                    <a:cubicBezTo>
                      <a:pt x="1601" y="199"/>
                      <a:pt x="1577" y="139"/>
                      <a:pt x="1536" y="93"/>
                    </a:cubicBezTo>
                  </a:path>
                </a:pathLst>
              </a:custGeom>
              <a:solidFill>
                <a:srgbClr val="EF6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5A50466A-B8E5-443A-8106-541C886432A9}"/>
                  </a:ext>
                </a:extLst>
              </p:cNvPr>
              <p:cNvGrpSpPr/>
              <p:nvPr/>
            </p:nvGrpSpPr>
            <p:grpSpPr>
              <a:xfrm>
                <a:off x="3152776" y="3965576"/>
                <a:ext cx="6338887" cy="792163"/>
                <a:chOff x="3152776" y="3965576"/>
                <a:chExt cx="6338887" cy="792163"/>
              </a:xfrm>
            </p:grpSpPr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A28D62ED-FD63-42BE-9C1C-83A9A1EBC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6" y="3965576"/>
                  <a:ext cx="620713" cy="792163"/>
                </a:xfrm>
                <a:custGeom>
                  <a:avLst/>
                  <a:gdLst>
                    <a:gd name="T0" fmla="*/ 318 w 391"/>
                    <a:gd name="T1" fmla="*/ 499 h 499"/>
                    <a:gd name="T2" fmla="*/ 318 w 391"/>
                    <a:gd name="T3" fmla="*/ 169 h 499"/>
                    <a:gd name="T4" fmla="*/ 0 w 391"/>
                    <a:gd name="T5" fmla="*/ 499 h 499"/>
                    <a:gd name="T6" fmla="*/ 0 w 391"/>
                    <a:gd name="T7" fmla="*/ 0 h 499"/>
                    <a:gd name="T8" fmla="*/ 71 w 391"/>
                    <a:gd name="T9" fmla="*/ 0 h 499"/>
                    <a:gd name="T10" fmla="*/ 71 w 391"/>
                    <a:gd name="T11" fmla="*/ 340 h 499"/>
                    <a:gd name="T12" fmla="*/ 391 w 391"/>
                    <a:gd name="T13" fmla="*/ 0 h 499"/>
                    <a:gd name="T14" fmla="*/ 391 w 391"/>
                    <a:gd name="T15" fmla="*/ 499 h 499"/>
                    <a:gd name="T16" fmla="*/ 318 w 391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1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91" y="0"/>
                      </a:lnTo>
                      <a:lnTo>
                        <a:pt x="391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F34DD32B-B7FB-4A5B-A95D-79B53D630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288" y="3965576"/>
                  <a:ext cx="554038" cy="792163"/>
                </a:xfrm>
                <a:custGeom>
                  <a:avLst/>
                  <a:gdLst>
                    <a:gd name="T0" fmla="*/ 74 w 349"/>
                    <a:gd name="T1" fmla="*/ 0 h 499"/>
                    <a:gd name="T2" fmla="*/ 74 w 349"/>
                    <a:gd name="T3" fmla="*/ 202 h 499"/>
                    <a:gd name="T4" fmla="*/ 275 w 349"/>
                    <a:gd name="T5" fmla="*/ 202 h 499"/>
                    <a:gd name="T6" fmla="*/ 275 w 349"/>
                    <a:gd name="T7" fmla="*/ 0 h 499"/>
                    <a:gd name="T8" fmla="*/ 349 w 349"/>
                    <a:gd name="T9" fmla="*/ 0 h 499"/>
                    <a:gd name="T10" fmla="*/ 349 w 349"/>
                    <a:gd name="T11" fmla="*/ 499 h 499"/>
                    <a:gd name="T12" fmla="*/ 275 w 349"/>
                    <a:gd name="T13" fmla="*/ 499 h 499"/>
                    <a:gd name="T14" fmla="*/ 275 w 349"/>
                    <a:gd name="T15" fmla="*/ 273 h 499"/>
                    <a:gd name="T16" fmla="*/ 74 w 349"/>
                    <a:gd name="T17" fmla="*/ 273 h 499"/>
                    <a:gd name="T18" fmla="*/ 74 w 349"/>
                    <a:gd name="T19" fmla="*/ 499 h 499"/>
                    <a:gd name="T20" fmla="*/ 0 w 349"/>
                    <a:gd name="T21" fmla="*/ 499 h 499"/>
                    <a:gd name="T22" fmla="*/ 0 w 349"/>
                    <a:gd name="T23" fmla="*/ 0 h 499"/>
                    <a:gd name="T24" fmla="*/ 74 w 349"/>
                    <a:gd name="T2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9" h="499">
                      <a:moveTo>
                        <a:pt x="74" y="0"/>
                      </a:moveTo>
                      <a:lnTo>
                        <a:pt x="74" y="202"/>
                      </a:lnTo>
                      <a:lnTo>
                        <a:pt x="275" y="202"/>
                      </a:lnTo>
                      <a:lnTo>
                        <a:pt x="275" y="0"/>
                      </a:lnTo>
                      <a:lnTo>
                        <a:pt x="349" y="0"/>
                      </a:lnTo>
                      <a:lnTo>
                        <a:pt x="349" y="499"/>
                      </a:lnTo>
                      <a:lnTo>
                        <a:pt x="275" y="499"/>
                      </a:lnTo>
                      <a:lnTo>
                        <a:pt x="275" y="273"/>
                      </a:lnTo>
                      <a:lnTo>
                        <a:pt x="74" y="273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8C3D203F-247F-4FB2-880E-B63BD41B1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1" y="3965576"/>
                  <a:ext cx="617538" cy="792163"/>
                </a:xfrm>
                <a:custGeom>
                  <a:avLst/>
                  <a:gdLst>
                    <a:gd name="T0" fmla="*/ 318 w 389"/>
                    <a:gd name="T1" fmla="*/ 499 h 499"/>
                    <a:gd name="T2" fmla="*/ 318 w 389"/>
                    <a:gd name="T3" fmla="*/ 169 h 499"/>
                    <a:gd name="T4" fmla="*/ 0 w 389"/>
                    <a:gd name="T5" fmla="*/ 499 h 499"/>
                    <a:gd name="T6" fmla="*/ 0 w 389"/>
                    <a:gd name="T7" fmla="*/ 0 h 499"/>
                    <a:gd name="T8" fmla="*/ 71 w 389"/>
                    <a:gd name="T9" fmla="*/ 0 h 499"/>
                    <a:gd name="T10" fmla="*/ 71 w 389"/>
                    <a:gd name="T11" fmla="*/ 340 h 499"/>
                    <a:gd name="T12" fmla="*/ 389 w 389"/>
                    <a:gd name="T13" fmla="*/ 0 h 499"/>
                    <a:gd name="T14" fmla="*/ 389 w 389"/>
                    <a:gd name="T15" fmla="*/ 499 h 499"/>
                    <a:gd name="T16" fmla="*/ 318 w 389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9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89" y="0"/>
                      </a:lnTo>
                      <a:lnTo>
                        <a:pt x="389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88CBE073-4073-42F0-A193-B1DDA59A6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4813" y="3968751"/>
                  <a:ext cx="638175" cy="788988"/>
                </a:xfrm>
                <a:custGeom>
                  <a:avLst/>
                  <a:gdLst>
                    <a:gd name="T0" fmla="*/ 0 w 402"/>
                    <a:gd name="T1" fmla="*/ 466 h 497"/>
                    <a:gd name="T2" fmla="*/ 0 w 402"/>
                    <a:gd name="T3" fmla="*/ 0 h 497"/>
                    <a:gd name="T4" fmla="*/ 74 w 402"/>
                    <a:gd name="T5" fmla="*/ 0 h 497"/>
                    <a:gd name="T6" fmla="*/ 74 w 402"/>
                    <a:gd name="T7" fmla="*/ 395 h 497"/>
                    <a:gd name="T8" fmla="*/ 269 w 402"/>
                    <a:gd name="T9" fmla="*/ 395 h 497"/>
                    <a:gd name="T10" fmla="*/ 269 w 402"/>
                    <a:gd name="T11" fmla="*/ 0 h 497"/>
                    <a:gd name="T12" fmla="*/ 340 w 402"/>
                    <a:gd name="T13" fmla="*/ 0 h 497"/>
                    <a:gd name="T14" fmla="*/ 340 w 402"/>
                    <a:gd name="T15" fmla="*/ 395 h 497"/>
                    <a:gd name="T16" fmla="*/ 402 w 402"/>
                    <a:gd name="T17" fmla="*/ 395 h 497"/>
                    <a:gd name="T18" fmla="*/ 402 w 402"/>
                    <a:gd name="T19" fmla="*/ 497 h 497"/>
                    <a:gd name="T20" fmla="*/ 333 w 402"/>
                    <a:gd name="T21" fmla="*/ 497 h 497"/>
                    <a:gd name="T22" fmla="*/ 333 w 402"/>
                    <a:gd name="T23" fmla="*/ 466 h 497"/>
                    <a:gd name="T24" fmla="*/ 0 w 402"/>
                    <a:gd name="T25" fmla="*/ 46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2" h="497">
                      <a:moveTo>
                        <a:pt x="0" y="466"/>
                      </a:move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395"/>
                      </a:lnTo>
                      <a:lnTo>
                        <a:pt x="269" y="395"/>
                      </a:lnTo>
                      <a:lnTo>
                        <a:pt x="269" y="0"/>
                      </a:lnTo>
                      <a:lnTo>
                        <a:pt x="340" y="0"/>
                      </a:lnTo>
                      <a:lnTo>
                        <a:pt x="340" y="395"/>
                      </a:lnTo>
                      <a:lnTo>
                        <a:pt x="402" y="395"/>
                      </a:lnTo>
                      <a:lnTo>
                        <a:pt x="402" y="497"/>
                      </a:lnTo>
                      <a:lnTo>
                        <a:pt x="333" y="497"/>
                      </a:lnTo>
                      <a:lnTo>
                        <a:pt x="333" y="466"/>
                      </a:lnTo>
                      <a:lnTo>
                        <a:pt x="0" y="466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E21BF8F3-661A-4444-9B6F-8B85BFEC3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988" y="3965576"/>
                  <a:ext cx="622300" cy="792163"/>
                </a:xfrm>
                <a:custGeom>
                  <a:avLst/>
                  <a:gdLst>
                    <a:gd name="T0" fmla="*/ 319 w 392"/>
                    <a:gd name="T1" fmla="*/ 499 h 499"/>
                    <a:gd name="T2" fmla="*/ 319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2 w 392"/>
                    <a:gd name="T9" fmla="*/ 0 h 499"/>
                    <a:gd name="T10" fmla="*/ 72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19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19" y="499"/>
                      </a:moveTo>
                      <a:lnTo>
                        <a:pt x="319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19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55490408-A334-4D29-86DA-8C00BE3C1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388" y="3965576"/>
                  <a:ext cx="458788" cy="792163"/>
                </a:xfrm>
                <a:custGeom>
                  <a:avLst/>
                  <a:gdLst>
                    <a:gd name="T0" fmla="*/ 289 w 289"/>
                    <a:gd name="T1" fmla="*/ 71 h 499"/>
                    <a:gd name="T2" fmla="*/ 182 w 289"/>
                    <a:gd name="T3" fmla="*/ 71 h 499"/>
                    <a:gd name="T4" fmla="*/ 182 w 289"/>
                    <a:gd name="T5" fmla="*/ 499 h 499"/>
                    <a:gd name="T6" fmla="*/ 109 w 289"/>
                    <a:gd name="T7" fmla="*/ 499 h 499"/>
                    <a:gd name="T8" fmla="*/ 109 w 289"/>
                    <a:gd name="T9" fmla="*/ 71 h 499"/>
                    <a:gd name="T10" fmla="*/ 0 w 289"/>
                    <a:gd name="T11" fmla="*/ 71 h 499"/>
                    <a:gd name="T12" fmla="*/ 0 w 289"/>
                    <a:gd name="T13" fmla="*/ 0 h 499"/>
                    <a:gd name="T14" fmla="*/ 289 w 289"/>
                    <a:gd name="T15" fmla="*/ 0 h 499"/>
                    <a:gd name="T16" fmla="*/ 289 w 289"/>
                    <a:gd name="T17" fmla="*/ 71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9" h="499">
                      <a:moveTo>
                        <a:pt x="289" y="71"/>
                      </a:moveTo>
                      <a:lnTo>
                        <a:pt x="182" y="71"/>
                      </a:lnTo>
                      <a:lnTo>
                        <a:pt x="182" y="499"/>
                      </a:lnTo>
                      <a:lnTo>
                        <a:pt x="109" y="499"/>
                      </a:lnTo>
                      <a:lnTo>
                        <a:pt x="10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89" y="71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472CB866-8B52-4E1E-BB94-7747D7E1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965576"/>
                  <a:ext cx="622300" cy="792163"/>
                </a:xfrm>
                <a:custGeom>
                  <a:avLst/>
                  <a:gdLst>
                    <a:gd name="T0" fmla="*/ 320 w 392"/>
                    <a:gd name="T1" fmla="*/ 499 h 499"/>
                    <a:gd name="T2" fmla="*/ 320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3 w 392"/>
                    <a:gd name="T9" fmla="*/ 0 h 499"/>
                    <a:gd name="T10" fmla="*/ 73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20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20" y="499"/>
                      </a:moveTo>
                      <a:lnTo>
                        <a:pt x="320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20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2F3D09D8-0381-4A17-ABA8-53E15964F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43988" y="3965576"/>
                  <a:ext cx="447675" cy="792163"/>
                </a:xfrm>
                <a:custGeom>
                  <a:avLst/>
                  <a:gdLst>
                    <a:gd name="T0" fmla="*/ 0 w 119"/>
                    <a:gd name="T1" fmla="*/ 0 h 210"/>
                    <a:gd name="T2" fmla="*/ 30 w 119"/>
                    <a:gd name="T3" fmla="*/ 0 h 210"/>
                    <a:gd name="T4" fmla="*/ 63 w 119"/>
                    <a:gd name="T5" fmla="*/ 4 h 210"/>
                    <a:gd name="T6" fmla="*/ 85 w 119"/>
                    <a:gd name="T7" fmla="*/ 16 h 210"/>
                    <a:gd name="T8" fmla="*/ 101 w 119"/>
                    <a:gd name="T9" fmla="*/ 57 h 210"/>
                    <a:gd name="T10" fmla="*/ 95 w 119"/>
                    <a:gd name="T11" fmla="*/ 81 h 210"/>
                    <a:gd name="T12" fmla="*/ 77 w 119"/>
                    <a:gd name="T13" fmla="*/ 95 h 210"/>
                    <a:gd name="T14" fmla="*/ 106 w 119"/>
                    <a:gd name="T15" fmla="*/ 115 h 210"/>
                    <a:gd name="T16" fmla="*/ 119 w 119"/>
                    <a:gd name="T17" fmla="*/ 154 h 210"/>
                    <a:gd name="T18" fmla="*/ 106 w 119"/>
                    <a:gd name="T19" fmla="*/ 190 h 210"/>
                    <a:gd name="T20" fmla="*/ 50 w 119"/>
                    <a:gd name="T21" fmla="*/ 210 h 210"/>
                    <a:gd name="T22" fmla="*/ 0 w 119"/>
                    <a:gd name="T23" fmla="*/ 210 h 210"/>
                    <a:gd name="T24" fmla="*/ 0 w 119"/>
                    <a:gd name="T25" fmla="*/ 0 h 210"/>
                    <a:gd name="T26" fmla="*/ 31 w 119"/>
                    <a:gd name="T27" fmla="*/ 30 h 210"/>
                    <a:gd name="T28" fmla="*/ 31 w 119"/>
                    <a:gd name="T29" fmla="*/ 89 h 210"/>
                    <a:gd name="T30" fmla="*/ 40 w 119"/>
                    <a:gd name="T31" fmla="*/ 89 h 210"/>
                    <a:gd name="T32" fmla="*/ 65 w 119"/>
                    <a:gd name="T33" fmla="*/ 81 h 210"/>
                    <a:gd name="T34" fmla="*/ 72 w 119"/>
                    <a:gd name="T35" fmla="*/ 57 h 210"/>
                    <a:gd name="T36" fmla="*/ 65 w 119"/>
                    <a:gd name="T37" fmla="*/ 38 h 210"/>
                    <a:gd name="T38" fmla="*/ 41 w 119"/>
                    <a:gd name="T39" fmla="*/ 30 h 210"/>
                    <a:gd name="T40" fmla="*/ 31 w 119"/>
                    <a:gd name="T41" fmla="*/ 30 h 210"/>
                    <a:gd name="T42" fmla="*/ 31 w 119"/>
                    <a:gd name="T43" fmla="*/ 120 h 210"/>
                    <a:gd name="T44" fmla="*/ 31 w 119"/>
                    <a:gd name="T45" fmla="*/ 181 h 210"/>
                    <a:gd name="T46" fmla="*/ 49 w 119"/>
                    <a:gd name="T47" fmla="*/ 181 h 210"/>
                    <a:gd name="T48" fmla="*/ 79 w 119"/>
                    <a:gd name="T49" fmla="*/ 173 h 210"/>
                    <a:gd name="T50" fmla="*/ 89 w 119"/>
                    <a:gd name="T51" fmla="*/ 150 h 210"/>
                    <a:gd name="T52" fmla="*/ 81 w 119"/>
                    <a:gd name="T53" fmla="*/ 129 h 210"/>
                    <a:gd name="T54" fmla="*/ 50 w 119"/>
                    <a:gd name="T55" fmla="*/ 120 h 210"/>
                    <a:gd name="T56" fmla="*/ 31 w 119"/>
                    <a:gd name="T57" fmla="*/ 12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0">
                      <a:moveTo>
                        <a:pt x="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4" y="0"/>
                        <a:pt x="55" y="2"/>
                        <a:pt x="63" y="4"/>
                      </a:cubicBezTo>
                      <a:cubicBezTo>
                        <a:pt x="72" y="6"/>
                        <a:pt x="79" y="10"/>
                        <a:pt x="85" y="16"/>
                      </a:cubicBezTo>
                      <a:cubicBezTo>
                        <a:pt x="96" y="27"/>
                        <a:pt x="101" y="40"/>
                        <a:pt x="101" y="57"/>
                      </a:cubicBezTo>
                      <a:cubicBezTo>
                        <a:pt x="101" y="67"/>
                        <a:pt x="99" y="75"/>
                        <a:pt x="95" y="81"/>
                      </a:cubicBezTo>
                      <a:cubicBezTo>
                        <a:pt x="92" y="87"/>
                        <a:pt x="84" y="92"/>
                        <a:pt x="77" y="95"/>
                      </a:cubicBezTo>
                      <a:cubicBezTo>
                        <a:pt x="88" y="98"/>
                        <a:pt x="99" y="108"/>
                        <a:pt x="106" y="115"/>
                      </a:cubicBezTo>
                      <a:cubicBezTo>
                        <a:pt x="115" y="125"/>
                        <a:pt x="119" y="137"/>
                        <a:pt x="119" y="154"/>
                      </a:cubicBezTo>
                      <a:cubicBezTo>
                        <a:pt x="119" y="169"/>
                        <a:pt x="115" y="181"/>
                        <a:pt x="106" y="190"/>
                      </a:cubicBezTo>
                      <a:cubicBezTo>
                        <a:pt x="94" y="204"/>
                        <a:pt x="75" y="210"/>
                        <a:pt x="50" y="210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lnTo>
                        <a:pt x="0" y="0"/>
                      </a:lnTo>
                      <a:close/>
                      <a:moveTo>
                        <a:pt x="31" y="30"/>
                      </a:move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51" y="89"/>
                        <a:pt x="59" y="86"/>
                        <a:pt x="65" y="81"/>
                      </a:cubicBezTo>
                      <a:cubicBezTo>
                        <a:pt x="70" y="75"/>
                        <a:pt x="72" y="68"/>
                        <a:pt x="72" y="57"/>
                      </a:cubicBezTo>
                      <a:cubicBezTo>
                        <a:pt x="72" y="49"/>
                        <a:pt x="70" y="42"/>
                        <a:pt x="65" y="38"/>
                      </a:cubicBezTo>
                      <a:cubicBezTo>
                        <a:pt x="60" y="32"/>
                        <a:pt x="52" y="30"/>
                        <a:pt x="41" y="30"/>
                      </a:cubicBezTo>
                      <a:lnTo>
                        <a:pt x="31" y="30"/>
                      </a:lnTo>
                      <a:close/>
                      <a:moveTo>
                        <a:pt x="31" y="120"/>
                      </a:moveTo>
                      <a:cubicBezTo>
                        <a:pt x="31" y="181"/>
                        <a:pt x="31" y="181"/>
                        <a:pt x="31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63" y="181"/>
                        <a:pt x="73" y="178"/>
                        <a:pt x="79" y="173"/>
                      </a:cubicBezTo>
                      <a:cubicBezTo>
                        <a:pt x="86" y="168"/>
                        <a:pt x="89" y="160"/>
                        <a:pt x="89" y="150"/>
                      </a:cubicBezTo>
                      <a:cubicBezTo>
                        <a:pt x="89" y="141"/>
                        <a:pt x="87" y="134"/>
                        <a:pt x="81" y="129"/>
                      </a:cubicBezTo>
                      <a:cubicBezTo>
                        <a:pt x="75" y="123"/>
                        <a:pt x="65" y="120"/>
                        <a:pt x="50" y="120"/>
                      </a:cubicBezTo>
                      <a:lnTo>
                        <a:pt x="31" y="12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95975D8F-0DE9-4AA9-84EB-7D4BA9BDB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70713" y="3965576"/>
                  <a:ext cx="727075" cy="792163"/>
                </a:xfrm>
                <a:custGeom>
                  <a:avLst/>
                  <a:gdLst>
                    <a:gd name="T0" fmla="*/ 0 w 458"/>
                    <a:gd name="T1" fmla="*/ 499 h 499"/>
                    <a:gd name="T2" fmla="*/ 235 w 458"/>
                    <a:gd name="T3" fmla="*/ 0 h 499"/>
                    <a:gd name="T4" fmla="*/ 458 w 458"/>
                    <a:gd name="T5" fmla="*/ 499 h 499"/>
                    <a:gd name="T6" fmla="*/ 382 w 458"/>
                    <a:gd name="T7" fmla="*/ 499 h 499"/>
                    <a:gd name="T8" fmla="*/ 330 w 458"/>
                    <a:gd name="T9" fmla="*/ 380 h 499"/>
                    <a:gd name="T10" fmla="*/ 131 w 458"/>
                    <a:gd name="T11" fmla="*/ 380 h 499"/>
                    <a:gd name="T12" fmla="*/ 74 w 458"/>
                    <a:gd name="T13" fmla="*/ 499 h 499"/>
                    <a:gd name="T14" fmla="*/ 0 w 458"/>
                    <a:gd name="T15" fmla="*/ 499 h 499"/>
                    <a:gd name="T16" fmla="*/ 233 w 458"/>
                    <a:gd name="T17" fmla="*/ 164 h 499"/>
                    <a:gd name="T18" fmla="*/ 164 w 458"/>
                    <a:gd name="T19" fmla="*/ 309 h 499"/>
                    <a:gd name="T20" fmla="*/ 297 w 458"/>
                    <a:gd name="T21" fmla="*/ 309 h 499"/>
                    <a:gd name="T22" fmla="*/ 233 w 458"/>
                    <a:gd name="T23" fmla="*/ 16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8" h="499">
                      <a:moveTo>
                        <a:pt x="0" y="499"/>
                      </a:moveTo>
                      <a:lnTo>
                        <a:pt x="235" y="0"/>
                      </a:lnTo>
                      <a:lnTo>
                        <a:pt x="458" y="499"/>
                      </a:lnTo>
                      <a:lnTo>
                        <a:pt x="382" y="499"/>
                      </a:lnTo>
                      <a:lnTo>
                        <a:pt x="330" y="380"/>
                      </a:lnTo>
                      <a:lnTo>
                        <a:pt x="131" y="380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close/>
                      <a:moveTo>
                        <a:pt x="233" y="164"/>
                      </a:moveTo>
                      <a:lnTo>
                        <a:pt x="164" y="309"/>
                      </a:lnTo>
                      <a:lnTo>
                        <a:pt x="297" y="309"/>
                      </a:lnTo>
                      <a:lnTo>
                        <a:pt x="233" y="164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38" name="Прямая соединительная линия 37"/>
          <p:cNvCxnSpPr/>
          <p:nvPr userDrawn="1"/>
        </p:nvCxnSpPr>
        <p:spPr>
          <a:xfrm>
            <a:off x="348518" y="749745"/>
            <a:ext cx="98318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5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4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  <p:sldLayoutId id="2147483663" r:id="rId4"/>
    <p:sldLayoutId id="214748366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23130" y="2727051"/>
            <a:ext cx="10402424" cy="1287624"/>
          </a:xfrm>
        </p:spPr>
        <p:txBody>
          <a:bodyPr anchor="ctr">
            <a:normAutofit fontScale="90000"/>
          </a:bodyPr>
          <a:lstStyle/>
          <a:p>
            <a:r>
              <a:rPr lang="ru-RU" sz="4800" b="1" dirty="0" smtClean="0">
                <a:solidFill>
                  <a:srgbClr val="FF631D"/>
                </a:solidFill>
              </a:rPr>
              <a:t>Новый этап создания </a:t>
            </a:r>
            <a:br>
              <a:rPr lang="ru-RU" sz="4800" b="1" dirty="0" smtClean="0">
                <a:solidFill>
                  <a:srgbClr val="FF631D"/>
                </a:solidFill>
              </a:rPr>
            </a:br>
            <a:r>
              <a:rPr lang="ru-RU" sz="4800" b="1" dirty="0" smtClean="0">
                <a:solidFill>
                  <a:srgbClr val="FF631D"/>
                </a:solidFill>
              </a:rPr>
              <a:t>сервисной инфраструктуры </a:t>
            </a:r>
            <a:br>
              <a:rPr lang="ru-RU" sz="4800" b="1" dirty="0" smtClean="0">
                <a:solidFill>
                  <a:srgbClr val="FF631D"/>
                </a:solidFill>
              </a:rPr>
            </a:br>
            <a:r>
              <a:rPr lang="ru-RU" sz="4800" b="1" dirty="0" smtClean="0">
                <a:solidFill>
                  <a:srgbClr val="FF631D"/>
                </a:solidFill>
              </a:rPr>
              <a:t>для пользователей</a:t>
            </a:r>
            <a:endParaRPr lang="ru-RU" sz="4800" b="1" dirty="0">
              <a:solidFill>
                <a:srgbClr val="FF631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3130" y="4643468"/>
            <a:ext cx="10515600" cy="60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Макиев Константин Теймуразович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23130" y="5250022"/>
            <a:ext cx="8813229" cy="10294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Заместитель председателя правления по операторской деятельности и развитию пользовательских сервисов 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Государственная компания «Российские автомобильные дороги»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5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4" y="51121"/>
            <a:ext cx="7068514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Сеть автомобильных дорог  </a:t>
            </a:r>
            <a:r>
              <a:rPr lang="ru-RU" sz="2400" b="1" dirty="0"/>
              <a:t>Г</a:t>
            </a:r>
            <a:r>
              <a:rPr lang="ru-RU" sz="2400" b="1" dirty="0" smtClean="0"/>
              <a:t>осударственной компании «</a:t>
            </a:r>
            <a:r>
              <a:rPr lang="ru-RU" sz="2400" b="1" dirty="0" err="1" smtClean="0"/>
              <a:t>Автодор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" y="859304"/>
            <a:ext cx="11292170" cy="55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2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араллелограмм 97"/>
          <p:cNvSpPr/>
          <p:nvPr/>
        </p:nvSpPr>
        <p:spPr>
          <a:xfrm rot="10800000">
            <a:off x="2696436" y="2088534"/>
            <a:ext cx="1085041" cy="388958"/>
          </a:xfrm>
          <a:prstGeom prst="parallelogram">
            <a:avLst/>
          </a:prstGeom>
          <a:gradFill flip="none" rotWithShape="1">
            <a:gsLst>
              <a:gs pos="0">
                <a:srgbClr val="EE6322"/>
              </a:gs>
              <a:gs pos="100000">
                <a:srgbClr val="F5901E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4F3587-233B-4080-AE19-CAB793A6BED9}"/>
              </a:ext>
            </a:extLst>
          </p:cNvPr>
          <p:cNvSpPr txBox="1">
            <a:spLocks/>
          </p:cNvSpPr>
          <p:nvPr/>
        </p:nvSpPr>
        <p:spPr>
          <a:xfrm>
            <a:off x="744411" y="1080512"/>
            <a:ext cx="1780690" cy="54610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B78F5"/>
                </a:solidFill>
                <a:latin typeface="+mn-lt"/>
                <a:ea typeface="+mn-ea"/>
                <a:cs typeface="+mn-cs"/>
              </a:rPr>
              <a:t>379,5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39E446-4443-48AA-8694-DE858DE10076}"/>
              </a:ext>
            </a:extLst>
          </p:cNvPr>
          <p:cNvSpPr/>
          <p:nvPr/>
        </p:nvSpPr>
        <p:spPr>
          <a:xfrm>
            <a:off x="5527662" y="1018956"/>
            <a:ext cx="1724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B78F5"/>
                </a:solidFill>
              </a:rPr>
              <a:t>+ 2%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1991" y="1141003"/>
            <a:ext cx="4490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ПРОГНОЗНЫЙ РОСТ КОЛ-ВА ПРОЕЗДОВ ПО ВСЕЙ СЕТИ ДОРОГ ПО ИТОГАМ 2025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5185" y="1126997"/>
            <a:ext cx="170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 2024 ГОД ПО ВСЕЙ СЕТИ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9414" y="108051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B78F5"/>
                </a:solidFill>
              </a:rPr>
              <a:t>МЛН </a:t>
            </a:r>
            <a:endParaRPr lang="ru-RU" b="1" dirty="0" smtClean="0">
              <a:solidFill>
                <a:srgbClr val="2B78F5"/>
              </a:solidFill>
            </a:endParaRPr>
          </a:p>
          <a:p>
            <a:r>
              <a:rPr lang="ru-RU" b="1" dirty="0" smtClean="0">
                <a:solidFill>
                  <a:srgbClr val="2B78F5"/>
                </a:solidFill>
              </a:rPr>
              <a:t>ПРОЕЗДОВ</a:t>
            </a:r>
            <a:endParaRPr lang="ru-RU" b="1" dirty="0">
              <a:solidFill>
                <a:srgbClr val="2B78F5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5D6F70-FDE0-46CA-A2E5-8B6E9D5A8287}"/>
              </a:ext>
            </a:extLst>
          </p:cNvPr>
          <p:cNvSpPr txBox="1">
            <a:spLocks/>
          </p:cNvSpPr>
          <p:nvPr/>
        </p:nvSpPr>
        <p:spPr>
          <a:xfrm>
            <a:off x="2696436" y="2093813"/>
            <a:ext cx="1085041" cy="29956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2023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700635" y="2105869"/>
            <a:ext cx="1085041" cy="388958"/>
            <a:chOff x="5440451" y="2088534"/>
            <a:chExt cx="1085041" cy="388958"/>
          </a:xfrm>
        </p:grpSpPr>
        <p:sp>
          <p:nvSpPr>
            <p:cNvPr id="13" name="Параллелограмм 12"/>
            <p:cNvSpPr/>
            <p:nvPr/>
          </p:nvSpPr>
          <p:spPr>
            <a:xfrm rot="10800000">
              <a:off x="5440451" y="2088534"/>
              <a:ext cx="1085041" cy="388958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49F83571-0E9B-4BF1-AE86-C23C36E421BB}"/>
                </a:ext>
              </a:extLst>
            </p:cNvPr>
            <p:cNvSpPr txBox="1">
              <a:spLocks/>
            </p:cNvSpPr>
            <p:nvPr/>
          </p:nvSpPr>
          <p:spPr>
            <a:xfrm>
              <a:off x="5440451" y="2088534"/>
              <a:ext cx="1085041" cy="299568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2024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926951" y="2088455"/>
            <a:ext cx="1085042" cy="388958"/>
            <a:chOff x="8636741" y="2088534"/>
            <a:chExt cx="1085042" cy="388958"/>
          </a:xfrm>
        </p:grpSpPr>
        <p:sp>
          <p:nvSpPr>
            <p:cNvPr id="14" name="Параллелограмм 13"/>
            <p:cNvSpPr/>
            <p:nvPr/>
          </p:nvSpPr>
          <p:spPr>
            <a:xfrm rot="10800000">
              <a:off x="8636742" y="2088534"/>
              <a:ext cx="1085041" cy="388958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24125C63-9E80-437F-8802-E6C97E23D02A}"/>
                </a:ext>
              </a:extLst>
            </p:cNvPr>
            <p:cNvSpPr txBox="1">
              <a:spLocks/>
            </p:cNvSpPr>
            <p:nvPr/>
          </p:nvSpPr>
          <p:spPr>
            <a:xfrm>
              <a:off x="8636741" y="2093476"/>
              <a:ext cx="1085041" cy="299568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2025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51608" y="2597763"/>
            <a:ext cx="2482852" cy="412212"/>
            <a:chOff x="3062404" y="3214215"/>
            <a:chExt cx="2482852" cy="412212"/>
          </a:xfrm>
        </p:grpSpPr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id="{AC2CF717-A016-4323-98FD-75656B232850}"/>
                </a:ext>
              </a:extLst>
            </p:cNvPr>
            <p:cNvSpPr txBox="1">
              <a:spLocks/>
            </p:cNvSpPr>
            <p:nvPr/>
          </p:nvSpPr>
          <p:spPr>
            <a:xfrm>
              <a:off x="4334241" y="3214215"/>
              <a:ext cx="1209795" cy="375794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в праздники</a:t>
              </a:r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AB1C02F6-9F9C-4464-BAC8-C56668775F9F}"/>
                </a:ext>
              </a:extLst>
            </p:cNvPr>
            <p:cNvSpPr txBox="1">
              <a:spLocks/>
            </p:cNvSpPr>
            <p:nvPr/>
          </p:nvSpPr>
          <p:spPr>
            <a:xfrm>
              <a:off x="3123226" y="3236513"/>
              <a:ext cx="1020297" cy="375794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за год</a:t>
              </a:r>
            </a:p>
          </p:txBody>
        </p:sp>
        <p:sp>
          <p:nvSpPr>
            <p:cNvPr id="17" name="Параллелограмм 16"/>
            <p:cNvSpPr/>
            <p:nvPr/>
          </p:nvSpPr>
          <p:spPr>
            <a:xfrm rot="10800000">
              <a:off x="3062404" y="3236512"/>
              <a:ext cx="1211015" cy="389915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/>
            <p:cNvSpPr/>
            <p:nvPr/>
          </p:nvSpPr>
          <p:spPr>
            <a:xfrm rot="10800000">
              <a:off x="4334241" y="3236512"/>
              <a:ext cx="1211015" cy="389915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11753" y="2597762"/>
            <a:ext cx="2876782" cy="416278"/>
            <a:chOff x="3062404" y="3214214"/>
            <a:chExt cx="2482850" cy="416278"/>
          </a:xfrm>
        </p:grpSpPr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id="{AC2CF717-A016-4323-98FD-75656B232850}"/>
                </a:ext>
              </a:extLst>
            </p:cNvPr>
            <p:cNvSpPr txBox="1">
              <a:spLocks/>
            </p:cNvSpPr>
            <p:nvPr/>
          </p:nvSpPr>
          <p:spPr>
            <a:xfrm>
              <a:off x="4452500" y="3214214"/>
              <a:ext cx="1091536" cy="416278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в праздники</a:t>
              </a:r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AB1C02F6-9F9C-4464-BAC8-C56668775F9F}"/>
                </a:ext>
              </a:extLst>
            </p:cNvPr>
            <p:cNvSpPr txBox="1">
              <a:spLocks/>
            </p:cNvSpPr>
            <p:nvPr/>
          </p:nvSpPr>
          <p:spPr>
            <a:xfrm>
              <a:off x="3123226" y="3236513"/>
              <a:ext cx="1020297" cy="375794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за год</a:t>
              </a:r>
            </a:p>
          </p:txBody>
        </p:sp>
        <p:sp>
          <p:nvSpPr>
            <p:cNvPr id="23" name="Параллелограмм 22"/>
            <p:cNvSpPr/>
            <p:nvPr/>
          </p:nvSpPr>
          <p:spPr>
            <a:xfrm rot="10800000">
              <a:off x="3062404" y="3236510"/>
              <a:ext cx="1361307" cy="389915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/>
            <p:cNvSpPr/>
            <p:nvPr/>
          </p:nvSpPr>
          <p:spPr>
            <a:xfrm rot="10800000">
              <a:off x="4476204" y="3236510"/>
              <a:ext cx="1069050" cy="393981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907046" y="2596986"/>
            <a:ext cx="3083562" cy="448812"/>
            <a:chOff x="3062403" y="3214216"/>
            <a:chExt cx="2524998" cy="412210"/>
          </a:xfrm>
        </p:grpSpPr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AC2CF717-A016-4323-98FD-75656B232850}"/>
                </a:ext>
              </a:extLst>
            </p:cNvPr>
            <p:cNvSpPr txBox="1">
              <a:spLocks/>
            </p:cNvSpPr>
            <p:nvPr/>
          </p:nvSpPr>
          <p:spPr>
            <a:xfrm>
              <a:off x="4424968" y="3214216"/>
              <a:ext cx="1119067" cy="375794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в праздники</a:t>
              </a:r>
            </a:p>
          </p:txBody>
        </p:sp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id="{AB1C02F6-9F9C-4464-BAC8-C56668775F9F}"/>
                </a:ext>
              </a:extLst>
            </p:cNvPr>
            <p:cNvSpPr txBox="1">
              <a:spLocks/>
            </p:cNvSpPr>
            <p:nvPr/>
          </p:nvSpPr>
          <p:spPr>
            <a:xfrm>
              <a:off x="3123226" y="3236513"/>
              <a:ext cx="1020297" cy="375794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>
                  <a:solidFill>
                    <a:srgbClr val="047740"/>
                  </a:solidFill>
                </a:rPr>
                <a:t>ССИД </a:t>
              </a:r>
            </a:p>
            <a:p>
              <a:r>
                <a:rPr lang="ru-RU" b="1" dirty="0">
                  <a:solidFill>
                    <a:srgbClr val="047740"/>
                  </a:solidFill>
                </a:rPr>
                <a:t>за год</a:t>
              </a:r>
            </a:p>
          </p:txBody>
        </p:sp>
        <p:sp>
          <p:nvSpPr>
            <p:cNvPr id="28" name="Параллелограмм 27"/>
            <p:cNvSpPr/>
            <p:nvPr/>
          </p:nvSpPr>
          <p:spPr>
            <a:xfrm rot="10800000">
              <a:off x="3062403" y="3236511"/>
              <a:ext cx="1313983" cy="389915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/>
            <p:cNvSpPr/>
            <p:nvPr/>
          </p:nvSpPr>
          <p:spPr>
            <a:xfrm rot="10800000">
              <a:off x="4376386" y="3236511"/>
              <a:ext cx="1211015" cy="389915"/>
            </a:xfrm>
            <a:prstGeom prst="parallelogram">
              <a:avLst/>
            </a:prstGeom>
            <a:noFill/>
            <a:ln>
              <a:solidFill>
                <a:srgbClr val="0477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975E3B1-3C15-460C-99EB-01EB4612C036}"/>
              </a:ext>
            </a:extLst>
          </p:cNvPr>
          <p:cNvSpPr txBox="1">
            <a:spLocks/>
          </p:cNvSpPr>
          <p:nvPr/>
        </p:nvSpPr>
        <p:spPr>
          <a:xfrm>
            <a:off x="636316" y="4248948"/>
            <a:ext cx="1213490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М-12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ВОСТОК»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57B44D1-453A-4938-B60B-0CFA81D96516}"/>
              </a:ext>
            </a:extLst>
          </p:cNvPr>
          <p:cNvSpPr txBox="1">
            <a:spLocks/>
          </p:cNvSpPr>
          <p:nvPr/>
        </p:nvSpPr>
        <p:spPr>
          <a:xfrm>
            <a:off x="633561" y="3319145"/>
            <a:ext cx="1216245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М-11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НЕВА»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9F360746-ADBF-4B2C-8627-BBB660EDEF75}"/>
              </a:ext>
            </a:extLst>
          </p:cNvPr>
          <p:cNvSpPr txBox="1">
            <a:spLocks/>
          </p:cNvSpPr>
          <p:nvPr/>
        </p:nvSpPr>
        <p:spPr>
          <a:xfrm>
            <a:off x="2030028" y="3283802"/>
            <a:ext cx="1014840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13 890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EDD6800E-1827-4D7F-ACE8-766302985395}"/>
              </a:ext>
            </a:extLst>
          </p:cNvPr>
          <p:cNvSpPr txBox="1">
            <a:spLocks/>
          </p:cNvSpPr>
          <p:nvPr/>
        </p:nvSpPr>
        <p:spPr>
          <a:xfrm>
            <a:off x="2080978" y="4206655"/>
            <a:ext cx="912940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7 842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237B2A69-8A08-4B3D-B934-3C7878AD9BB5}"/>
              </a:ext>
            </a:extLst>
          </p:cNvPr>
          <p:cNvSpPr txBox="1">
            <a:spLocks/>
          </p:cNvSpPr>
          <p:nvPr/>
        </p:nvSpPr>
        <p:spPr>
          <a:xfrm>
            <a:off x="3319381" y="3273934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27 637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7C0D2DC-4EBC-4D51-81F3-79CF06961375}"/>
              </a:ext>
            </a:extLst>
          </p:cNvPr>
          <p:cNvSpPr/>
          <p:nvPr/>
        </p:nvSpPr>
        <p:spPr>
          <a:xfrm>
            <a:off x="4070458" y="4174145"/>
            <a:ext cx="33673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050" i="1" dirty="0"/>
              <a:t>**</a:t>
            </a:r>
            <a:endParaRPr lang="ru-RU" sz="1050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EDD6800E-1827-4D7F-ACE8-766302985395}"/>
              </a:ext>
            </a:extLst>
          </p:cNvPr>
          <p:cNvSpPr txBox="1">
            <a:spLocks/>
          </p:cNvSpPr>
          <p:nvPr/>
        </p:nvSpPr>
        <p:spPr>
          <a:xfrm>
            <a:off x="3292446" y="4206655"/>
            <a:ext cx="1016728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11 832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27538" y="2160391"/>
            <a:ext cx="0" cy="277200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39636" y="2160391"/>
            <a:ext cx="0" cy="277200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699417" y="2160391"/>
            <a:ext cx="0" cy="277200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64C2A326-95A3-4837-AFFE-1F50D3B356E0}"/>
              </a:ext>
            </a:extLst>
          </p:cNvPr>
          <p:cNvSpPr txBox="1">
            <a:spLocks/>
          </p:cNvSpPr>
          <p:nvPr/>
        </p:nvSpPr>
        <p:spPr>
          <a:xfrm>
            <a:off x="4718979" y="3310345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13 904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B22BB8B5-E4FF-439D-B272-5C1699AA5556}"/>
              </a:ext>
            </a:extLst>
          </p:cNvPr>
          <p:cNvSpPr txBox="1">
            <a:spLocks/>
          </p:cNvSpPr>
          <p:nvPr/>
        </p:nvSpPr>
        <p:spPr>
          <a:xfrm>
            <a:off x="4757985" y="4206655"/>
            <a:ext cx="892532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9 861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7824980D-6EA7-455C-8FC9-66144273FA25}"/>
              </a:ext>
            </a:extLst>
          </p:cNvPr>
          <p:cNvSpPr txBox="1">
            <a:spLocks/>
          </p:cNvSpPr>
          <p:nvPr/>
        </p:nvSpPr>
        <p:spPr>
          <a:xfrm>
            <a:off x="6032158" y="3261980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27 796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C7B02CE4-8DBC-4481-8DB7-390C33B4D1B0}"/>
              </a:ext>
            </a:extLst>
          </p:cNvPr>
          <p:cNvSpPr txBox="1">
            <a:spLocks/>
          </p:cNvSpPr>
          <p:nvPr/>
        </p:nvSpPr>
        <p:spPr>
          <a:xfrm>
            <a:off x="6032158" y="4196922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21 799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2B0B45F-8912-4353-ADEA-A17CD8D653DC}"/>
              </a:ext>
            </a:extLst>
          </p:cNvPr>
          <p:cNvCxnSpPr/>
          <p:nvPr/>
        </p:nvCxnSpPr>
        <p:spPr>
          <a:xfrm flipV="1">
            <a:off x="8305560" y="5578710"/>
            <a:ext cx="0" cy="3760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376F4A1-4579-4282-9370-B797A695C376}"/>
              </a:ext>
            </a:extLst>
          </p:cNvPr>
          <p:cNvCxnSpPr/>
          <p:nvPr/>
        </p:nvCxnSpPr>
        <p:spPr>
          <a:xfrm flipV="1">
            <a:off x="8343565" y="5235591"/>
            <a:ext cx="0" cy="3760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C0EBFAB9-1C36-4573-B153-3A31E454A80C}"/>
              </a:ext>
            </a:extLst>
          </p:cNvPr>
          <p:cNvSpPr txBox="1">
            <a:spLocks/>
          </p:cNvSpPr>
          <p:nvPr/>
        </p:nvSpPr>
        <p:spPr>
          <a:xfrm>
            <a:off x="7881639" y="3310345"/>
            <a:ext cx="1067037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14 016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57F0C714-F996-4B27-8A6C-06258BE700D4}"/>
              </a:ext>
            </a:extLst>
          </p:cNvPr>
          <p:cNvSpPr txBox="1">
            <a:spLocks/>
          </p:cNvSpPr>
          <p:nvPr/>
        </p:nvSpPr>
        <p:spPr>
          <a:xfrm>
            <a:off x="7916516" y="4205748"/>
            <a:ext cx="997283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10 727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8BD31964-467C-4DC3-831C-6E37DF8651DF}"/>
              </a:ext>
            </a:extLst>
          </p:cNvPr>
          <p:cNvSpPr txBox="1">
            <a:spLocks/>
          </p:cNvSpPr>
          <p:nvPr/>
        </p:nvSpPr>
        <p:spPr>
          <a:xfrm>
            <a:off x="9190625" y="3292727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32 776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7888418B-85AD-45A2-BE20-ED2D47C3D65C}"/>
              </a:ext>
            </a:extLst>
          </p:cNvPr>
          <p:cNvSpPr txBox="1">
            <a:spLocks/>
          </p:cNvSpPr>
          <p:nvPr/>
        </p:nvSpPr>
        <p:spPr>
          <a:xfrm>
            <a:off x="9162270" y="4205747"/>
            <a:ext cx="970545" cy="4286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26 557 </a:t>
            </a:r>
            <a:r>
              <a:rPr lang="ru-RU" sz="1200" dirty="0"/>
              <a:t>авт./</a:t>
            </a:r>
            <a:r>
              <a:rPr lang="ru-RU" sz="1200" dirty="0" err="1"/>
              <a:t>сут</a:t>
            </a:r>
            <a:r>
              <a:rPr lang="ru-RU" sz="1200" dirty="0"/>
              <a:t>.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852729" y="3997581"/>
            <a:ext cx="9843633" cy="14582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трелка вниз 84"/>
          <p:cNvSpPr/>
          <p:nvPr/>
        </p:nvSpPr>
        <p:spPr>
          <a:xfrm rot="10800000">
            <a:off x="6743413" y="3531796"/>
            <a:ext cx="93767" cy="124888"/>
          </a:xfrm>
          <a:prstGeom prst="downArrow">
            <a:avLst>
              <a:gd name="adj1" fmla="val 50000"/>
              <a:gd name="adj2" fmla="val 853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аголовок 1">
            <a:extLst>
              <a:ext uri="{FF2B5EF4-FFF2-40B4-BE49-F238E27FC236}">
                <a16:creationId xmlns:a16="http://schemas.microsoft.com/office/drawing/2014/main" id="{86408B16-C950-4084-AF93-2FE7AF5A26C5}"/>
              </a:ext>
            </a:extLst>
          </p:cNvPr>
          <p:cNvSpPr txBox="1">
            <a:spLocks/>
          </p:cNvSpPr>
          <p:nvPr/>
        </p:nvSpPr>
        <p:spPr>
          <a:xfrm>
            <a:off x="1514268" y="6008830"/>
            <a:ext cx="1814182" cy="3392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i="1" dirty="0" smtClean="0"/>
              <a:t>- динамика </a:t>
            </a:r>
            <a:r>
              <a:rPr lang="ru-RU" sz="900" i="1" dirty="0"/>
              <a:t>ССИД в </a:t>
            </a:r>
            <a:r>
              <a:rPr lang="ru-RU" sz="900" i="1" dirty="0" smtClean="0"/>
              <a:t>%</a:t>
            </a:r>
          </a:p>
          <a:p>
            <a:r>
              <a:rPr lang="ru-RU" sz="900" i="1" dirty="0" smtClean="0"/>
              <a:t>  (год к году)</a:t>
            </a:r>
            <a:endParaRPr lang="ru-RU" sz="900" i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5FB88AE-E824-4C41-84B4-3BBFEA65E44F}"/>
              </a:ext>
            </a:extLst>
          </p:cNvPr>
          <p:cNvSpPr/>
          <p:nvPr/>
        </p:nvSpPr>
        <p:spPr>
          <a:xfrm>
            <a:off x="3364122" y="6062149"/>
            <a:ext cx="21900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/>
              <a:t>* Праздники – 27 апреля по 11 мая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59FE8D4-0B89-4CD1-916F-0C7F478A4D2C}"/>
              </a:ext>
            </a:extLst>
          </p:cNvPr>
          <p:cNvSpPr/>
          <p:nvPr/>
        </p:nvSpPr>
        <p:spPr>
          <a:xfrm>
            <a:off x="5755615" y="6025700"/>
            <a:ext cx="3602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/>
              <a:t>** с 27 апреля по 11 мая на М-12 «Восток» осуществлялось движение только на участке Москва - Орехова-Зуево</a:t>
            </a:r>
            <a:endParaRPr lang="ru-RU" sz="900" dirty="0"/>
          </a:p>
        </p:txBody>
      </p:sp>
      <p:sp>
        <p:nvSpPr>
          <p:cNvPr id="94" name="Параллелограмм 93"/>
          <p:cNvSpPr/>
          <p:nvPr/>
        </p:nvSpPr>
        <p:spPr>
          <a:xfrm rot="10800000">
            <a:off x="852729" y="6025444"/>
            <a:ext cx="643703" cy="297254"/>
          </a:xfrm>
          <a:prstGeom prst="parallelogram">
            <a:avLst/>
          </a:prstGeom>
          <a:gradFill flip="none" rotWithShape="1">
            <a:gsLst>
              <a:gs pos="0">
                <a:srgbClr val="39B24B"/>
              </a:gs>
              <a:gs pos="100000">
                <a:srgbClr val="04774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7C0D2DC-4EBC-4D51-81F3-79CF06961375}"/>
              </a:ext>
            </a:extLst>
          </p:cNvPr>
          <p:cNvSpPr/>
          <p:nvPr/>
        </p:nvSpPr>
        <p:spPr>
          <a:xfrm>
            <a:off x="4161454" y="2581718"/>
            <a:ext cx="336734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050" i="1" dirty="0" smtClean="0"/>
              <a:t>*</a:t>
            </a:r>
            <a:endParaRPr lang="ru-RU" sz="1050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97C0D2DC-4EBC-4D51-81F3-79CF06961375}"/>
              </a:ext>
            </a:extLst>
          </p:cNvPr>
          <p:cNvSpPr/>
          <p:nvPr/>
        </p:nvSpPr>
        <p:spPr>
          <a:xfrm>
            <a:off x="7305806" y="2581718"/>
            <a:ext cx="336734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050" i="1" dirty="0" smtClean="0"/>
              <a:t>*</a:t>
            </a:r>
            <a:endParaRPr lang="ru-RU" sz="1050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97C0D2DC-4EBC-4D51-81F3-79CF06961375}"/>
              </a:ext>
            </a:extLst>
          </p:cNvPr>
          <p:cNvSpPr/>
          <p:nvPr/>
        </p:nvSpPr>
        <p:spPr>
          <a:xfrm>
            <a:off x="10547153" y="2589755"/>
            <a:ext cx="336734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050" i="1" dirty="0" smtClean="0"/>
              <a:t>*</a:t>
            </a:r>
            <a:endParaRPr lang="ru-RU" sz="1050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3180150" y="3256343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5817056" y="3231588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8992056" y="3273934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3180150" y="4205747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828052" y="4179127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8994470" y="4170699"/>
            <a:ext cx="0" cy="550905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/>
          <p:cNvGrpSpPr/>
          <p:nvPr/>
        </p:nvGrpSpPr>
        <p:grpSpPr>
          <a:xfrm>
            <a:off x="6973392" y="3387597"/>
            <a:ext cx="643703" cy="297503"/>
            <a:chOff x="5561304" y="3376227"/>
            <a:chExt cx="643703" cy="297503"/>
          </a:xfrm>
        </p:grpSpPr>
        <p:sp>
          <p:nvSpPr>
            <p:cNvPr id="110" name="Параллелограмм 109"/>
            <p:cNvSpPr/>
            <p:nvPr/>
          </p:nvSpPr>
          <p:spPr>
            <a:xfrm rot="10800000">
              <a:off x="5561304" y="3376476"/>
              <a:ext cx="64370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7F9C6E92-AE21-405B-BA22-B1B5E049FA17}"/>
                </a:ext>
              </a:extLst>
            </p:cNvPr>
            <p:cNvSpPr/>
            <p:nvPr/>
          </p:nvSpPr>
          <p:spPr>
            <a:xfrm>
              <a:off x="5562379" y="3376227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0,6%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Стрелка вниз 111"/>
            <p:cNvSpPr/>
            <p:nvPr/>
          </p:nvSpPr>
          <p:spPr>
            <a:xfrm rot="10800000">
              <a:off x="6015117" y="3458766"/>
              <a:ext cx="93767" cy="124888"/>
            </a:xfrm>
            <a:prstGeom prst="downArrow">
              <a:avLst>
                <a:gd name="adj1" fmla="val 50000"/>
                <a:gd name="adj2" fmla="val 85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993279" y="4278100"/>
            <a:ext cx="643703" cy="297503"/>
            <a:chOff x="5561304" y="3376227"/>
            <a:chExt cx="643703" cy="297503"/>
          </a:xfrm>
        </p:grpSpPr>
        <p:sp>
          <p:nvSpPr>
            <p:cNvPr id="114" name="Параллелограмм 113"/>
            <p:cNvSpPr/>
            <p:nvPr/>
          </p:nvSpPr>
          <p:spPr>
            <a:xfrm rot="10800000">
              <a:off x="5561304" y="3376476"/>
              <a:ext cx="64370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7F9C6E92-AE21-405B-BA22-B1B5E049FA17}"/>
                </a:ext>
              </a:extLst>
            </p:cNvPr>
            <p:cNvSpPr/>
            <p:nvPr/>
          </p:nvSpPr>
          <p:spPr>
            <a:xfrm>
              <a:off x="5584019" y="3376227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84%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трелка вниз 115"/>
            <p:cNvSpPr/>
            <p:nvPr/>
          </p:nvSpPr>
          <p:spPr>
            <a:xfrm rot="10800000">
              <a:off x="6015117" y="3458766"/>
              <a:ext cx="93767" cy="124888"/>
            </a:xfrm>
            <a:prstGeom prst="downArrow">
              <a:avLst>
                <a:gd name="adj1" fmla="val 50000"/>
                <a:gd name="adj2" fmla="val 85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0152858" y="3391201"/>
            <a:ext cx="643703" cy="297503"/>
            <a:chOff x="5561304" y="3376227"/>
            <a:chExt cx="643703" cy="297503"/>
          </a:xfrm>
        </p:grpSpPr>
        <p:sp>
          <p:nvSpPr>
            <p:cNvPr id="127" name="Параллелограмм 126"/>
            <p:cNvSpPr/>
            <p:nvPr/>
          </p:nvSpPr>
          <p:spPr>
            <a:xfrm rot="10800000">
              <a:off x="5561304" y="3376476"/>
              <a:ext cx="64370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7F9C6E92-AE21-405B-BA22-B1B5E049FA17}"/>
                </a:ext>
              </a:extLst>
            </p:cNvPr>
            <p:cNvSpPr/>
            <p:nvPr/>
          </p:nvSpPr>
          <p:spPr>
            <a:xfrm>
              <a:off x="5584019" y="3376227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18%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Стрелка вниз 128"/>
            <p:cNvSpPr/>
            <p:nvPr/>
          </p:nvSpPr>
          <p:spPr>
            <a:xfrm rot="10800000">
              <a:off x="6015117" y="3458766"/>
              <a:ext cx="93767" cy="124888"/>
            </a:xfrm>
            <a:prstGeom prst="downArrow">
              <a:avLst>
                <a:gd name="adj1" fmla="val 50000"/>
                <a:gd name="adj2" fmla="val 85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10179628" y="4266303"/>
            <a:ext cx="643703" cy="297503"/>
            <a:chOff x="5561304" y="3376227"/>
            <a:chExt cx="643703" cy="297503"/>
          </a:xfrm>
        </p:grpSpPr>
        <p:sp>
          <p:nvSpPr>
            <p:cNvPr id="131" name="Параллелограмм 130"/>
            <p:cNvSpPr/>
            <p:nvPr/>
          </p:nvSpPr>
          <p:spPr>
            <a:xfrm rot="10800000">
              <a:off x="5561304" y="3376476"/>
              <a:ext cx="64370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7F9C6E92-AE21-405B-BA22-B1B5E049FA17}"/>
                </a:ext>
              </a:extLst>
            </p:cNvPr>
            <p:cNvSpPr/>
            <p:nvPr/>
          </p:nvSpPr>
          <p:spPr>
            <a:xfrm>
              <a:off x="5584019" y="3376227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22%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Стрелка вниз 132"/>
            <p:cNvSpPr/>
            <p:nvPr/>
          </p:nvSpPr>
          <p:spPr>
            <a:xfrm rot="10800000">
              <a:off x="6015117" y="3458766"/>
              <a:ext cx="93767" cy="124888"/>
            </a:xfrm>
            <a:prstGeom prst="downArrow">
              <a:avLst>
                <a:gd name="adj1" fmla="val 50000"/>
                <a:gd name="adj2" fmla="val 85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9697847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Среднесуточная интенсивность </a:t>
            </a:r>
            <a:r>
              <a:rPr lang="ru-RU" sz="2400" b="1" dirty="0" smtClean="0"/>
              <a:t>движения </a:t>
            </a:r>
            <a:r>
              <a:rPr lang="ru-RU" sz="2400" b="1" dirty="0"/>
              <a:t>(ССИД) </a:t>
            </a:r>
            <a:endParaRPr lang="ru-RU" sz="2400" b="1" dirty="0" smtClean="0"/>
          </a:p>
          <a:p>
            <a:r>
              <a:rPr lang="ru-RU" sz="2400" b="1" dirty="0" smtClean="0"/>
              <a:t>на основных магистральных коридорах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164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7537963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Этапы </a:t>
            </a:r>
            <a:r>
              <a:rPr lang="ru-RU" sz="2400" b="1" dirty="0"/>
              <a:t>концепции создания инфраструктуры для пользователей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1933130" y="1302038"/>
            <a:ext cx="1972368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47740"/>
                </a:solidFill>
              </a:rPr>
              <a:t>Площадка</a:t>
            </a:r>
          </a:p>
          <a:p>
            <a:r>
              <a:rPr lang="ru-RU" b="1" dirty="0" smtClean="0">
                <a:solidFill>
                  <a:srgbClr val="047740"/>
                </a:solidFill>
              </a:rPr>
              <a:t>отдыха </a:t>
            </a:r>
            <a:endParaRPr lang="ru-RU" b="1" dirty="0">
              <a:solidFill>
                <a:srgbClr val="047740"/>
              </a:solidFill>
            </a:endParaRPr>
          </a:p>
        </p:txBody>
      </p:sp>
      <p:sp>
        <p:nvSpPr>
          <p:cNvPr id="23" name="Параллелограмм 22"/>
          <p:cNvSpPr/>
          <p:nvPr/>
        </p:nvSpPr>
        <p:spPr>
          <a:xfrm rot="10800000">
            <a:off x="1849805" y="1298639"/>
            <a:ext cx="2341052" cy="753757"/>
          </a:xfrm>
          <a:prstGeom prst="parallelogram">
            <a:avLst/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975E3B1-3C15-460C-99EB-01EB4612C036}"/>
              </a:ext>
            </a:extLst>
          </p:cNvPr>
          <p:cNvSpPr txBox="1">
            <a:spLocks/>
          </p:cNvSpPr>
          <p:nvPr/>
        </p:nvSpPr>
        <p:spPr>
          <a:xfrm>
            <a:off x="636316" y="4937061"/>
            <a:ext cx="1213490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 </a:t>
            </a:r>
            <a:r>
              <a:rPr lang="ru-RU" sz="2000" b="1" dirty="0">
                <a:solidFill>
                  <a:srgbClr val="0070C0"/>
                </a:solidFill>
              </a:rPr>
              <a:t>этап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C57B44D1-453A-4938-B60B-0CFA81D96516}"/>
              </a:ext>
            </a:extLst>
          </p:cNvPr>
          <p:cNvSpPr txBox="1">
            <a:spLocks/>
          </p:cNvSpPr>
          <p:nvPr/>
        </p:nvSpPr>
        <p:spPr>
          <a:xfrm>
            <a:off x="633561" y="4075623"/>
            <a:ext cx="1216245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2 </a:t>
            </a:r>
            <a:r>
              <a:rPr lang="ru-RU" sz="1600" b="1" dirty="0">
                <a:solidFill>
                  <a:srgbClr val="0070C0"/>
                </a:solidFill>
              </a:rPr>
              <a:t>этап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6C9E767E-E02A-4A03-B6FD-56416E0B5A94}"/>
              </a:ext>
            </a:extLst>
          </p:cNvPr>
          <p:cNvSpPr txBox="1">
            <a:spLocks/>
          </p:cNvSpPr>
          <p:nvPr/>
        </p:nvSpPr>
        <p:spPr>
          <a:xfrm>
            <a:off x="611293" y="3255559"/>
            <a:ext cx="1216245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 </a:t>
            </a:r>
            <a:r>
              <a:rPr lang="ru-RU" sz="1400" b="1" dirty="0">
                <a:solidFill>
                  <a:srgbClr val="0070C0"/>
                </a:solidFill>
              </a:rPr>
              <a:t>этап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27538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268428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09317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33560" y="2996062"/>
            <a:ext cx="10062801" cy="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33560" y="3831733"/>
            <a:ext cx="10062801" cy="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633560" y="4667404"/>
            <a:ext cx="10062801" cy="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Заголовок 1">
            <a:extLst>
              <a:ext uri="{FF2B5EF4-FFF2-40B4-BE49-F238E27FC236}">
                <a16:creationId xmlns:a16="http://schemas.microsoft.com/office/drawing/2014/main" id="{6C9E767E-E02A-4A03-B6FD-56416E0B5A94}"/>
              </a:ext>
            </a:extLst>
          </p:cNvPr>
          <p:cNvSpPr txBox="1">
            <a:spLocks/>
          </p:cNvSpPr>
          <p:nvPr/>
        </p:nvSpPr>
        <p:spPr>
          <a:xfrm>
            <a:off x="633560" y="2404281"/>
            <a:ext cx="1216245" cy="37579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rgbClr val="0070C0"/>
                </a:solidFill>
              </a:rPr>
              <a:t>0 </a:t>
            </a:r>
            <a:r>
              <a:rPr lang="ru-RU" sz="1200" b="1" dirty="0" smtClean="0">
                <a:solidFill>
                  <a:srgbClr val="0070C0"/>
                </a:solidFill>
              </a:rPr>
              <a:t>этап</a:t>
            </a:r>
            <a:endParaRPr lang="ru-RU" sz="1200" b="1" dirty="0">
              <a:solidFill>
                <a:srgbClr val="0070C0"/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633560" y="2160391"/>
            <a:ext cx="10062801" cy="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33560" y="5503075"/>
            <a:ext cx="10062801" cy="0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488873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047983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4164295" y="1302038"/>
            <a:ext cx="1972368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47740"/>
                </a:solidFill>
              </a:rPr>
              <a:t>АЗС</a:t>
            </a:r>
          </a:p>
          <a:p>
            <a:r>
              <a:rPr lang="ru-RU" b="1" dirty="0" smtClean="0">
                <a:solidFill>
                  <a:srgbClr val="047740"/>
                </a:solidFill>
              </a:rPr>
              <a:t>с расширенными </a:t>
            </a:r>
            <a:r>
              <a:rPr lang="ru-RU" b="1" dirty="0">
                <a:solidFill>
                  <a:srgbClr val="047740"/>
                </a:solidFill>
              </a:rPr>
              <a:t>функциями</a:t>
            </a:r>
          </a:p>
        </p:txBody>
      </p:sp>
      <p:sp>
        <p:nvSpPr>
          <p:cNvPr id="99" name="Параллелограмм 98"/>
          <p:cNvSpPr/>
          <p:nvPr/>
        </p:nvSpPr>
        <p:spPr>
          <a:xfrm rot="10800000">
            <a:off x="4080970" y="1298639"/>
            <a:ext cx="2341052" cy="753757"/>
          </a:xfrm>
          <a:prstGeom prst="parallelogram">
            <a:avLst/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6395460" y="1302038"/>
            <a:ext cx="1972368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47740"/>
                </a:solidFill>
              </a:rPr>
              <a:t>Дополнительные </a:t>
            </a:r>
            <a:r>
              <a:rPr lang="ru-RU" b="1" dirty="0" smtClean="0">
                <a:solidFill>
                  <a:srgbClr val="047740"/>
                </a:solidFill>
              </a:rPr>
              <a:t>сервисные</a:t>
            </a:r>
          </a:p>
          <a:p>
            <a:r>
              <a:rPr lang="ru-RU" b="1" dirty="0" smtClean="0">
                <a:solidFill>
                  <a:srgbClr val="047740"/>
                </a:solidFill>
              </a:rPr>
              <a:t>объекты</a:t>
            </a:r>
            <a:endParaRPr lang="ru-RU" b="1" dirty="0">
              <a:solidFill>
                <a:srgbClr val="047740"/>
              </a:solidFill>
            </a:endParaRPr>
          </a:p>
        </p:txBody>
      </p:sp>
      <p:sp>
        <p:nvSpPr>
          <p:cNvPr id="101" name="Параллелограмм 100"/>
          <p:cNvSpPr/>
          <p:nvPr/>
        </p:nvSpPr>
        <p:spPr>
          <a:xfrm rot="10800000">
            <a:off x="6312135" y="1298639"/>
            <a:ext cx="2341052" cy="753757"/>
          </a:xfrm>
          <a:prstGeom prst="parallelogram">
            <a:avLst/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8626625" y="1302038"/>
            <a:ext cx="1972368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47740"/>
                </a:solidFill>
              </a:rPr>
              <a:t>Трансформация </a:t>
            </a:r>
            <a:endParaRPr lang="ru-RU" b="1" dirty="0" smtClean="0">
              <a:solidFill>
                <a:srgbClr val="047740"/>
              </a:solidFill>
            </a:endParaRPr>
          </a:p>
          <a:p>
            <a:r>
              <a:rPr lang="ru-RU" b="1" dirty="0" smtClean="0">
                <a:solidFill>
                  <a:srgbClr val="047740"/>
                </a:solidFill>
              </a:rPr>
              <a:t>в </a:t>
            </a:r>
            <a:r>
              <a:rPr lang="ru-RU" b="1" dirty="0">
                <a:solidFill>
                  <a:srgbClr val="047740"/>
                </a:solidFill>
              </a:rPr>
              <a:t>транспортно-пересадочных </a:t>
            </a:r>
            <a:endParaRPr lang="ru-RU" b="1" dirty="0" smtClean="0">
              <a:solidFill>
                <a:srgbClr val="047740"/>
              </a:solidFill>
            </a:endParaRPr>
          </a:p>
          <a:p>
            <a:r>
              <a:rPr lang="ru-RU" b="1" dirty="0" smtClean="0">
                <a:solidFill>
                  <a:srgbClr val="047740"/>
                </a:solidFill>
              </a:rPr>
              <a:t>узел </a:t>
            </a:r>
            <a:r>
              <a:rPr lang="ru-RU" b="1" dirty="0">
                <a:solidFill>
                  <a:srgbClr val="047740"/>
                </a:solidFill>
              </a:rPr>
              <a:t>(ТПУ)</a:t>
            </a:r>
          </a:p>
        </p:txBody>
      </p:sp>
      <p:sp>
        <p:nvSpPr>
          <p:cNvPr id="103" name="Параллелограмм 102"/>
          <p:cNvSpPr/>
          <p:nvPr/>
        </p:nvSpPr>
        <p:spPr>
          <a:xfrm rot="10800000">
            <a:off x="8543300" y="1298639"/>
            <a:ext cx="2341052" cy="753757"/>
          </a:xfrm>
          <a:prstGeom prst="parallelogram">
            <a:avLst/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2574864" y="2377147"/>
            <a:ext cx="608054" cy="430411"/>
            <a:chOff x="4843333" y="2453339"/>
            <a:chExt cx="438533" cy="297254"/>
          </a:xfrm>
        </p:grpSpPr>
        <p:sp>
          <p:nvSpPr>
            <p:cNvPr id="11" name="Параллелограмм 10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Шеврон 104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878988" y="2376379"/>
            <a:ext cx="609678" cy="431947"/>
            <a:chOff x="5499992" y="2453340"/>
            <a:chExt cx="421061" cy="298315"/>
          </a:xfrm>
        </p:grpSpPr>
        <p:sp>
          <p:nvSpPr>
            <p:cNvPr id="13" name="Параллелограмм 12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люс 105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9378760" y="2376379"/>
            <a:ext cx="609678" cy="431947"/>
            <a:chOff x="5499992" y="2453340"/>
            <a:chExt cx="421061" cy="298315"/>
          </a:xfrm>
        </p:grpSpPr>
        <p:sp>
          <p:nvSpPr>
            <p:cNvPr id="112" name="Параллелограмм 111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люс 112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9378760" y="3208372"/>
            <a:ext cx="609678" cy="431947"/>
            <a:chOff x="5499992" y="2453340"/>
            <a:chExt cx="421061" cy="298315"/>
          </a:xfrm>
        </p:grpSpPr>
        <p:sp>
          <p:nvSpPr>
            <p:cNvPr id="115" name="Параллелограмм 114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люс 115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9378760" y="4060323"/>
            <a:ext cx="609678" cy="431947"/>
            <a:chOff x="5499992" y="2453340"/>
            <a:chExt cx="421061" cy="298315"/>
          </a:xfrm>
        </p:grpSpPr>
        <p:sp>
          <p:nvSpPr>
            <p:cNvPr id="118" name="Параллелограмм 117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люс 118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7140476" y="2376379"/>
            <a:ext cx="609678" cy="431947"/>
            <a:chOff x="5499992" y="2453340"/>
            <a:chExt cx="421061" cy="298315"/>
          </a:xfrm>
        </p:grpSpPr>
        <p:sp>
          <p:nvSpPr>
            <p:cNvPr id="121" name="Параллелограмм 120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люс 121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7140476" y="3208372"/>
            <a:ext cx="609678" cy="431947"/>
            <a:chOff x="5499992" y="2453340"/>
            <a:chExt cx="421061" cy="298315"/>
          </a:xfrm>
        </p:grpSpPr>
        <p:sp>
          <p:nvSpPr>
            <p:cNvPr id="124" name="Параллелограмм 123"/>
            <p:cNvSpPr/>
            <p:nvPr/>
          </p:nvSpPr>
          <p:spPr>
            <a:xfrm rot="10800000">
              <a:off x="5499992" y="2453340"/>
              <a:ext cx="421061" cy="298315"/>
            </a:xfrm>
            <a:prstGeom prst="parallelogram">
              <a:avLst/>
            </a:prstGeom>
            <a:gradFill flip="none" rotWithShape="1">
              <a:gsLst>
                <a:gs pos="0">
                  <a:srgbClr val="EE6322"/>
                </a:gs>
                <a:gs pos="100000">
                  <a:srgbClr val="F5901E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люс 124"/>
            <p:cNvSpPr/>
            <p:nvPr/>
          </p:nvSpPr>
          <p:spPr>
            <a:xfrm rot="2700000">
              <a:off x="5567881" y="2462353"/>
              <a:ext cx="286018" cy="286018"/>
            </a:xfrm>
            <a:prstGeom prst="mathPlus">
              <a:avLst>
                <a:gd name="adj1" fmla="val 137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2574864" y="3209140"/>
            <a:ext cx="608054" cy="430411"/>
            <a:chOff x="4843333" y="2453339"/>
            <a:chExt cx="438533" cy="297254"/>
          </a:xfrm>
        </p:grpSpPr>
        <p:sp>
          <p:nvSpPr>
            <p:cNvPr id="127" name="Параллелограмм 126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Шеврон 127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2574864" y="4061091"/>
            <a:ext cx="608054" cy="430411"/>
            <a:chOff x="4843333" y="2453339"/>
            <a:chExt cx="438533" cy="297254"/>
          </a:xfrm>
        </p:grpSpPr>
        <p:sp>
          <p:nvSpPr>
            <p:cNvPr id="130" name="Параллелограмм 129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Шеврон 130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2574864" y="4868872"/>
            <a:ext cx="608054" cy="430411"/>
            <a:chOff x="4843333" y="2453339"/>
            <a:chExt cx="438533" cy="297254"/>
          </a:xfrm>
        </p:grpSpPr>
        <p:sp>
          <p:nvSpPr>
            <p:cNvPr id="133" name="Параллелограмм 132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Шеврон 133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879800" y="4868872"/>
            <a:ext cx="608054" cy="430411"/>
            <a:chOff x="4843333" y="2453339"/>
            <a:chExt cx="438533" cy="297254"/>
          </a:xfrm>
        </p:grpSpPr>
        <p:sp>
          <p:nvSpPr>
            <p:cNvPr id="136" name="Параллелограмм 135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Шеврон 136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141288" y="4868872"/>
            <a:ext cx="608054" cy="430411"/>
            <a:chOff x="4843333" y="2453339"/>
            <a:chExt cx="438533" cy="297254"/>
          </a:xfrm>
        </p:grpSpPr>
        <p:sp>
          <p:nvSpPr>
            <p:cNvPr id="139" name="Параллелограмм 138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Шеврон 139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9379572" y="4868872"/>
            <a:ext cx="608054" cy="430411"/>
            <a:chOff x="4843333" y="2453339"/>
            <a:chExt cx="438533" cy="297254"/>
          </a:xfrm>
        </p:grpSpPr>
        <p:sp>
          <p:nvSpPr>
            <p:cNvPr id="142" name="Параллелограмм 141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Шеврон 142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7141288" y="4061091"/>
            <a:ext cx="608054" cy="430411"/>
            <a:chOff x="4843333" y="2453339"/>
            <a:chExt cx="438533" cy="297254"/>
          </a:xfrm>
        </p:grpSpPr>
        <p:sp>
          <p:nvSpPr>
            <p:cNvPr id="145" name="Параллелограмм 144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Шеврон 145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4879800" y="4061091"/>
            <a:ext cx="608054" cy="430411"/>
            <a:chOff x="4843333" y="2453339"/>
            <a:chExt cx="438533" cy="297254"/>
          </a:xfrm>
        </p:grpSpPr>
        <p:sp>
          <p:nvSpPr>
            <p:cNvPr id="148" name="Параллелограмм 147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Шеврон 148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4879800" y="3209140"/>
            <a:ext cx="608054" cy="430411"/>
            <a:chOff x="4843333" y="2453339"/>
            <a:chExt cx="438533" cy="297254"/>
          </a:xfrm>
        </p:grpSpPr>
        <p:sp>
          <p:nvSpPr>
            <p:cNvPr id="151" name="Параллелограмм 150"/>
            <p:cNvSpPr/>
            <p:nvPr/>
          </p:nvSpPr>
          <p:spPr>
            <a:xfrm rot="10800000">
              <a:off x="4843333" y="2453339"/>
              <a:ext cx="438533" cy="297254"/>
            </a:xfrm>
            <a:prstGeom prst="parallelogram">
              <a:avLst/>
            </a:prstGeom>
            <a:gradFill flip="none" rotWithShape="1">
              <a:gsLst>
                <a:gs pos="0">
                  <a:srgbClr val="39B24B"/>
                </a:gs>
                <a:gs pos="100000">
                  <a:srgbClr val="04774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Шеврон 151"/>
            <p:cNvSpPr/>
            <p:nvPr/>
          </p:nvSpPr>
          <p:spPr>
            <a:xfrm rot="5400000">
              <a:off x="4960471" y="2499969"/>
              <a:ext cx="210793" cy="211247"/>
            </a:xfrm>
            <a:prstGeom prst="chevron">
              <a:avLst>
                <a:gd name="adj" fmla="val 67843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153" name="Прямая соединительная линия 152"/>
          <p:cNvCxnSpPr/>
          <p:nvPr/>
        </p:nvCxnSpPr>
        <p:spPr>
          <a:xfrm>
            <a:off x="610031" y="2160391"/>
            <a:ext cx="0" cy="3340359"/>
          </a:xfrm>
          <a:prstGeom prst="line">
            <a:avLst/>
          </a:prstGeom>
          <a:ln>
            <a:solidFill>
              <a:srgbClr val="001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41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8663379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Текущий этап реализация концепции создания инфраструктуры для пользователей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9" y="853555"/>
            <a:ext cx="11302891" cy="559700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674782" y="6011830"/>
            <a:ext cx="1758026" cy="3632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* </a:t>
            </a:r>
            <a:r>
              <a:rPr lang="ru-RU" sz="1050" b="1" dirty="0" smtClean="0"/>
              <a:t>частично</a:t>
            </a:r>
            <a:endParaRPr lang="ru-RU" sz="105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4477746" y="4637434"/>
            <a:ext cx="389222" cy="3632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*</a:t>
            </a:r>
            <a:endParaRPr lang="ru-RU" sz="14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8102773" y="4633385"/>
            <a:ext cx="389222" cy="3632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*</a:t>
            </a:r>
            <a:endParaRPr lang="ru-RU" sz="14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2679793" y="5553232"/>
            <a:ext cx="389222" cy="3632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*</a:t>
            </a:r>
            <a:endParaRPr lang="ru-RU" sz="14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5214666" y="5553231"/>
            <a:ext cx="389222" cy="3632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*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31297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6589957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Новый этап развития инфраструктуры для пользователей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6" y="833293"/>
            <a:ext cx="11342315" cy="5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1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9840456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Распределение зон ответственности в рамках </a:t>
            </a:r>
          </a:p>
          <a:p>
            <a:r>
              <a:rPr lang="ru-RU" sz="2400" b="1" dirty="0" smtClean="0"/>
              <a:t>нового этапа развития инфраструктуры для пользователей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6" y="833293"/>
            <a:ext cx="11342315" cy="5616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01891" y="3979838"/>
            <a:ext cx="893618" cy="2410690"/>
          </a:xfrm>
          <a:prstGeom prst="rect">
            <a:avLst/>
          </a:prstGeom>
          <a:solidFill>
            <a:schemeClr val="accent1">
              <a:alpha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555544" y="865589"/>
            <a:ext cx="1216856" cy="2477293"/>
          </a:xfrm>
          <a:custGeom>
            <a:avLst/>
            <a:gdLst>
              <a:gd name="connsiteX0" fmla="*/ 423699 w 1278944"/>
              <a:gd name="connsiteY0" fmla="*/ 0 h 2477293"/>
              <a:gd name="connsiteX1" fmla="*/ 894743 w 1278944"/>
              <a:gd name="connsiteY1" fmla="*/ 0 h 2477293"/>
              <a:gd name="connsiteX2" fmla="*/ 894743 w 1278944"/>
              <a:gd name="connsiteY2" fmla="*/ 749162 h 2477293"/>
              <a:gd name="connsiteX3" fmla="*/ 1278944 w 1278944"/>
              <a:gd name="connsiteY3" fmla="*/ 749162 h 2477293"/>
              <a:gd name="connsiteX4" fmla="*/ 1278944 w 1278944"/>
              <a:gd name="connsiteY4" fmla="*/ 1891145 h 2477293"/>
              <a:gd name="connsiteX5" fmla="*/ 894743 w 1278944"/>
              <a:gd name="connsiteY5" fmla="*/ 1891145 h 2477293"/>
              <a:gd name="connsiteX6" fmla="*/ 894743 w 1278944"/>
              <a:gd name="connsiteY6" fmla="*/ 2477293 h 2477293"/>
              <a:gd name="connsiteX7" fmla="*/ 423699 w 1278944"/>
              <a:gd name="connsiteY7" fmla="*/ 2477293 h 2477293"/>
              <a:gd name="connsiteX8" fmla="*/ 423699 w 1278944"/>
              <a:gd name="connsiteY8" fmla="*/ 1863402 h 2477293"/>
              <a:gd name="connsiteX9" fmla="*/ 0 w 1278944"/>
              <a:gd name="connsiteY9" fmla="*/ 1863402 h 2477293"/>
              <a:gd name="connsiteX10" fmla="*/ 0 w 1278944"/>
              <a:gd name="connsiteY10" fmla="*/ 721419 h 2477293"/>
              <a:gd name="connsiteX11" fmla="*/ 423699 w 1278944"/>
              <a:gd name="connsiteY11" fmla="*/ 721419 h 247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944" h="2477293">
                <a:moveTo>
                  <a:pt x="423699" y="0"/>
                </a:moveTo>
                <a:lnTo>
                  <a:pt x="894743" y="0"/>
                </a:lnTo>
                <a:lnTo>
                  <a:pt x="894743" y="749162"/>
                </a:lnTo>
                <a:lnTo>
                  <a:pt x="1278944" y="749162"/>
                </a:lnTo>
                <a:lnTo>
                  <a:pt x="1278944" y="1891145"/>
                </a:lnTo>
                <a:lnTo>
                  <a:pt x="894743" y="1891145"/>
                </a:lnTo>
                <a:lnTo>
                  <a:pt x="894743" y="2477293"/>
                </a:lnTo>
                <a:lnTo>
                  <a:pt x="423699" y="2477293"/>
                </a:lnTo>
                <a:lnTo>
                  <a:pt x="423699" y="1863402"/>
                </a:lnTo>
                <a:lnTo>
                  <a:pt x="0" y="1863402"/>
                </a:lnTo>
                <a:lnTo>
                  <a:pt x="0" y="721419"/>
                </a:lnTo>
                <a:lnTo>
                  <a:pt x="423699" y="721419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9743090" y="5966287"/>
            <a:ext cx="1741874" cy="24938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/>
                </a:solidFill>
              </a:rPr>
              <a:t>ГК «</a:t>
            </a:r>
            <a:r>
              <a:rPr lang="ru-RU" sz="1800" b="1" dirty="0" err="1" smtClean="0">
                <a:solidFill>
                  <a:schemeClr val="accent1"/>
                </a:solidFill>
              </a:rPr>
              <a:t>Автодор</a:t>
            </a:r>
            <a:r>
              <a:rPr lang="ru-RU" sz="1800" b="1" dirty="0" smtClean="0">
                <a:solidFill>
                  <a:schemeClr val="accent1"/>
                </a:solidFill>
              </a:rPr>
              <a:t>»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3106568" y="1955740"/>
            <a:ext cx="2413820" cy="4349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>
                <a:solidFill>
                  <a:srgbClr val="FF75DE"/>
                </a:solidFill>
              </a:rPr>
              <a:t>Грузо</a:t>
            </a:r>
            <a:r>
              <a:rPr lang="ru-RU" sz="1800" b="1" dirty="0" smtClean="0">
                <a:solidFill>
                  <a:srgbClr val="FF75DE"/>
                </a:solidFill>
              </a:rPr>
              <a:t>-</a:t>
            </a:r>
          </a:p>
          <a:p>
            <a:r>
              <a:rPr lang="ru-RU" sz="1800" b="1" dirty="0" smtClean="0">
                <a:solidFill>
                  <a:srgbClr val="FF75DE"/>
                </a:solidFill>
              </a:rPr>
              <a:t>перевозчики</a:t>
            </a:r>
            <a:endParaRPr lang="ru-RU" sz="1800" b="1" dirty="0">
              <a:solidFill>
                <a:srgbClr val="FF75DE"/>
              </a:solidFill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7873772" y="905676"/>
            <a:ext cx="1032456" cy="34075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92D050"/>
                </a:solidFill>
              </a:rPr>
              <a:t>Регион</a:t>
            </a:r>
            <a:endParaRPr lang="ru-RU" sz="1800" b="1" dirty="0">
              <a:solidFill>
                <a:srgbClr val="92D050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endCxn id="31" idx="3"/>
          </p:cNvCxnSpPr>
          <p:nvPr/>
        </p:nvCxnSpPr>
        <p:spPr>
          <a:xfrm flipH="1">
            <a:off x="7772400" y="1246427"/>
            <a:ext cx="429491" cy="368324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5" idx="1"/>
          </p:cNvCxnSpPr>
          <p:nvPr/>
        </p:nvCxnSpPr>
        <p:spPr>
          <a:xfrm>
            <a:off x="5104800" y="2142164"/>
            <a:ext cx="604868" cy="0"/>
          </a:xfrm>
          <a:prstGeom prst="line">
            <a:avLst/>
          </a:prstGeom>
          <a:ln w="12700">
            <a:solidFill>
              <a:srgbClr val="FF75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095509" y="6090978"/>
            <a:ext cx="668601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00248"/>
              </p:ext>
            </p:extLst>
          </p:nvPr>
        </p:nvGraphicFramePr>
        <p:xfrm>
          <a:off x="9095509" y="984610"/>
          <a:ext cx="2485351" cy="28372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43610">
                  <a:extLst>
                    <a:ext uri="{9D8B030D-6E8A-4147-A177-3AD203B41FA5}">
                      <a16:colId xmlns:a16="http://schemas.microsoft.com/office/drawing/2014/main" val="3599758291"/>
                    </a:ext>
                  </a:extLst>
                </a:gridCol>
                <a:gridCol w="1541741">
                  <a:extLst>
                    <a:ext uri="{9D8B030D-6E8A-4147-A177-3AD203B41FA5}">
                      <a16:colId xmlns:a16="http://schemas.microsoft.com/office/drawing/2014/main" val="14576902"/>
                    </a:ext>
                  </a:extLst>
                </a:gridCol>
              </a:tblGrid>
              <a:tr h="753705">
                <a:tc rowSpan="2"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Субъект РФ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Подъездная автомобильная дорога</a:t>
                      </a:r>
                      <a:r>
                        <a:rPr lang="ru-RU" sz="900" b="1" i="1" baseline="0" dirty="0" smtClean="0">
                          <a:solidFill>
                            <a:schemeClr val="bg1"/>
                          </a:solidFill>
                        </a:rPr>
                        <a:t> от местной дорожной сети до МФЗ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23157"/>
                  </a:ext>
                </a:extLst>
              </a:tr>
              <a:tr h="653129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Организация регулярных</a:t>
                      </a:r>
                      <a:r>
                        <a:rPr lang="ru-RU" sz="900" b="1" i="1" baseline="0" dirty="0" smtClean="0">
                          <a:solidFill>
                            <a:schemeClr val="bg1"/>
                          </a:solidFill>
                        </a:rPr>
                        <a:t> пассажирских перевозок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88999"/>
                  </a:ext>
                </a:extLst>
              </a:tr>
              <a:tr h="653129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ГК Автодор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3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Надземный</a:t>
                      </a:r>
                      <a:r>
                        <a:rPr lang="ru-RU" sz="900" b="1" i="1" baseline="0" dirty="0" smtClean="0">
                          <a:solidFill>
                            <a:schemeClr val="bg1"/>
                          </a:solidFill>
                        </a:rPr>
                        <a:t> пешеходный переход </a:t>
                      </a:r>
                    </a:p>
                    <a:p>
                      <a:r>
                        <a:rPr lang="ru-RU" sz="900" b="1" i="1" baseline="0" dirty="0" smtClean="0">
                          <a:solidFill>
                            <a:schemeClr val="bg1"/>
                          </a:solidFill>
                        </a:rPr>
                        <a:t>(при необходимости)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09146"/>
                  </a:ext>
                </a:extLst>
              </a:tr>
              <a:tr h="753705">
                <a:tc>
                  <a:txBody>
                    <a:bodyPr/>
                    <a:lstStyle/>
                    <a:p>
                      <a:r>
                        <a:rPr lang="ru-RU" sz="900" b="1" i="1" dirty="0" err="1" smtClean="0">
                          <a:solidFill>
                            <a:schemeClr val="bg1"/>
                          </a:solidFill>
                        </a:rPr>
                        <a:t>Грузо</a:t>
                      </a:r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-перевозчики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5DE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Организация </a:t>
                      </a:r>
                      <a:r>
                        <a:rPr lang="ru-RU" sz="900" b="1" i="1" dirty="0" err="1" smtClean="0">
                          <a:solidFill>
                            <a:schemeClr val="bg1"/>
                          </a:solidFill>
                        </a:rPr>
                        <a:t>пересменки</a:t>
                      </a:r>
                      <a:r>
                        <a:rPr lang="ru-RU" sz="900" b="1" i="1" dirty="0" smtClean="0">
                          <a:solidFill>
                            <a:schemeClr val="bg1"/>
                          </a:solidFill>
                        </a:rPr>
                        <a:t> водителей на магистральных направлениях</a:t>
                      </a:r>
                      <a:endParaRPr lang="ru-RU" sz="9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5DE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96074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09668" y="1924670"/>
            <a:ext cx="802883" cy="434988"/>
          </a:xfrm>
          <a:prstGeom prst="rect">
            <a:avLst/>
          </a:prstGeom>
          <a:solidFill>
            <a:srgbClr val="FF75DE">
              <a:alpha val="24000"/>
            </a:srgbClr>
          </a:solidFill>
          <a:ln w="6350">
            <a:solidFill>
              <a:srgbClr val="FF7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74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501723" y="51121"/>
            <a:ext cx="9840456" cy="63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Ключевые эффекты нового этапа </a:t>
            </a:r>
          </a:p>
          <a:p>
            <a:r>
              <a:rPr lang="ru-RU" sz="2400" b="1" dirty="0" smtClean="0"/>
              <a:t>развития инфраструктуры для пользователей</a:t>
            </a:r>
            <a:endParaRPr lang="ru-RU" sz="2400" b="1" dirty="0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2448856" y="1925039"/>
            <a:ext cx="8100956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Повышение транспортной доступности малых населенных пунктов</a:t>
            </a:r>
          </a:p>
        </p:txBody>
      </p:sp>
      <p:sp>
        <p:nvSpPr>
          <p:cNvPr id="81" name="Шеврон 80"/>
          <p:cNvSpPr/>
          <p:nvPr/>
        </p:nvSpPr>
        <p:spPr>
          <a:xfrm rot="5400000">
            <a:off x="1120405" y="2025443"/>
            <a:ext cx="531501" cy="545534"/>
          </a:xfrm>
          <a:prstGeom prst="chevron">
            <a:avLst>
              <a:gd name="adj" fmla="val 56474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2448855" y="4256281"/>
            <a:ext cx="7416711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Создание новых рабочих мест </a:t>
            </a:r>
            <a:r>
              <a:rPr lang="ru-RU" sz="2000" b="1" dirty="0" smtClean="0"/>
              <a:t>для </a:t>
            </a:r>
            <a:r>
              <a:rPr lang="ru-RU" sz="2000" b="1" dirty="0"/>
              <a:t>местного населения</a:t>
            </a: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id="{AB1C02F6-9F9C-4464-BAC8-C56668775F9F}"/>
              </a:ext>
            </a:extLst>
          </p:cNvPr>
          <p:cNvSpPr txBox="1">
            <a:spLocks/>
          </p:cNvSpPr>
          <p:nvPr/>
        </p:nvSpPr>
        <p:spPr>
          <a:xfrm>
            <a:off x="2448855" y="3091852"/>
            <a:ext cx="7416711" cy="7264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2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Формирование комфортной и современной общественно-бытовой среды для местного населения</a:t>
            </a:r>
          </a:p>
        </p:txBody>
      </p:sp>
      <p:sp>
        <p:nvSpPr>
          <p:cNvPr id="18" name="Параллелограмм 17"/>
          <p:cNvSpPr/>
          <p:nvPr/>
        </p:nvSpPr>
        <p:spPr>
          <a:xfrm rot="10800000">
            <a:off x="2094289" y="1878105"/>
            <a:ext cx="9021580" cy="840212"/>
          </a:xfrm>
          <a:prstGeom prst="parallelogram">
            <a:avLst>
              <a:gd name="adj" fmla="val 42028"/>
            </a:avLst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врон 22"/>
          <p:cNvSpPr/>
          <p:nvPr/>
        </p:nvSpPr>
        <p:spPr>
          <a:xfrm rot="5400000">
            <a:off x="1120405" y="3182314"/>
            <a:ext cx="531501" cy="545534"/>
          </a:xfrm>
          <a:prstGeom prst="chevron">
            <a:avLst>
              <a:gd name="adj" fmla="val 56474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Шеврон 24"/>
          <p:cNvSpPr/>
          <p:nvPr/>
        </p:nvSpPr>
        <p:spPr>
          <a:xfrm rot="5400000">
            <a:off x="1120405" y="4339183"/>
            <a:ext cx="531501" cy="545534"/>
          </a:xfrm>
          <a:prstGeom prst="chevron">
            <a:avLst>
              <a:gd name="adj" fmla="val 56474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араллелограмм 26"/>
          <p:cNvSpPr/>
          <p:nvPr/>
        </p:nvSpPr>
        <p:spPr>
          <a:xfrm rot="10800000">
            <a:off x="2094289" y="3034977"/>
            <a:ext cx="8536389" cy="840212"/>
          </a:xfrm>
          <a:prstGeom prst="parallelogram">
            <a:avLst>
              <a:gd name="adj" fmla="val 42028"/>
            </a:avLst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 rot="10800000">
            <a:off x="2094289" y="4167284"/>
            <a:ext cx="8057417" cy="840212"/>
          </a:xfrm>
          <a:prstGeom prst="parallelogram">
            <a:avLst>
              <a:gd name="adj" fmla="val 42028"/>
            </a:avLst>
          </a:pr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 rot="10800000">
            <a:off x="721602" y="1878105"/>
            <a:ext cx="1509571" cy="840212"/>
          </a:xfrm>
          <a:custGeom>
            <a:avLst/>
            <a:gdLst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156447 w 1509571"/>
              <a:gd name="connsiteY3" fmla="*/ 840212 h 840212"/>
              <a:gd name="connsiteX4" fmla="*/ 0 w 1509571"/>
              <a:gd name="connsiteY4" fmla="*/ 840212 h 840212"/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498569 w 1509571"/>
              <a:gd name="connsiteY3" fmla="*/ 840212 h 840212"/>
              <a:gd name="connsiteX4" fmla="*/ 0 w 1509571"/>
              <a:gd name="connsiteY4" fmla="*/ 840212 h 84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571" h="840212">
                <a:moveTo>
                  <a:pt x="0" y="840212"/>
                </a:moveTo>
                <a:lnTo>
                  <a:pt x="353124" y="0"/>
                </a:lnTo>
                <a:lnTo>
                  <a:pt x="1509571" y="0"/>
                </a:lnTo>
                <a:lnTo>
                  <a:pt x="1498569" y="840212"/>
                </a:lnTo>
                <a:lnTo>
                  <a:pt x="0" y="840212"/>
                </a:lnTo>
                <a:close/>
              </a:path>
            </a:pathLst>
          </a:cu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8"/>
          <p:cNvSpPr/>
          <p:nvPr/>
        </p:nvSpPr>
        <p:spPr>
          <a:xfrm rot="10800000">
            <a:off x="721602" y="3028757"/>
            <a:ext cx="1509571" cy="840212"/>
          </a:xfrm>
          <a:custGeom>
            <a:avLst/>
            <a:gdLst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156447 w 1509571"/>
              <a:gd name="connsiteY3" fmla="*/ 840212 h 840212"/>
              <a:gd name="connsiteX4" fmla="*/ 0 w 1509571"/>
              <a:gd name="connsiteY4" fmla="*/ 840212 h 840212"/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498569 w 1509571"/>
              <a:gd name="connsiteY3" fmla="*/ 840212 h 840212"/>
              <a:gd name="connsiteX4" fmla="*/ 0 w 1509571"/>
              <a:gd name="connsiteY4" fmla="*/ 840212 h 84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571" h="840212">
                <a:moveTo>
                  <a:pt x="0" y="840212"/>
                </a:moveTo>
                <a:lnTo>
                  <a:pt x="353124" y="0"/>
                </a:lnTo>
                <a:lnTo>
                  <a:pt x="1509571" y="0"/>
                </a:lnTo>
                <a:lnTo>
                  <a:pt x="1498569" y="840212"/>
                </a:lnTo>
                <a:lnTo>
                  <a:pt x="0" y="840212"/>
                </a:lnTo>
                <a:close/>
              </a:path>
            </a:pathLst>
          </a:cu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араллелограмм 28"/>
          <p:cNvSpPr/>
          <p:nvPr/>
        </p:nvSpPr>
        <p:spPr>
          <a:xfrm rot="10800000">
            <a:off x="721602" y="4167284"/>
            <a:ext cx="1509571" cy="840212"/>
          </a:xfrm>
          <a:custGeom>
            <a:avLst/>
            <a:gdLst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156447 w 1509571"/>
              <a:gd name="connsiteY3" fmla="*/ 840212 h 840212"/>
              <a:gd name="connsiteX4" fmla="*/ 0 w 1509571"/>
              <a:gd name="connsiteY4" fmla="*/ 840212 h 840212"/>
              <a:gd name="connsiteX0" fmla="*/ 0 w 1509571"/>
              <a:gd name="connsiteY0" fmla="*/ 840212 h 840212"/>
              <a:gd name="connsiteX1" fmla="*/ 353124 w 1509571"/>
              <a:gd name="connsiteY1" fmla="*/ 0 h 840212"/>
              <a:gd name="connsiteX2" fmla="*/ 1509571 w 1509571"/>
              <a:gd name="connsiteY2" fmla="*/ 0 h 840212"/>
              <a:gd name="connsiteX3" fmla="*/ 1498569 w 1509571"/>
              <a:gd name="connsiteY3" fmla="*/ 840212 h 840212"/>
              <a:gd name="connsiteX4" fmla="*/ 0 w 1509571"/>
              <a:gd name="connsiteY4" fmla="*/ 840212 h 84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571" h="840212">
                <a:moveTo>
                  <a:pt x="0" y="840212"/>
                </a:moveTo>
                <a:lnTo>
                  <a:pt x="353124" y="0"/>
                </a:lnTo>
                <a:lnTo>
                  <a:pt x="1509571" y="0"/>
                </a:lnTo>
                <a:lnTo>
                  <a:pt x="1498569" y="840212"/>
                </a:lnTo>
                <a:lnTo>
                  <a:pt x="0" y="840212"/>
                </a:lnTo>
                <a:close/>
              </a:path>
            </a:pathLst>
          </a:custGeom>
          <a:noFill/>
          <a:ln>
            <a:solidFill>
              <a:srgbClr val="047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996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F1F24FF-617C-4DAC-9E4F-2A2927A44540}"/>
              </a:ext>
            </a:extLst>
          </p:cNvPr>
          <p:cNvSpPr txBox="1">
            <a:spLocks/>
          </p:cNvSpPr>
          <p:nvPr/>
        </p:nvSpPr>
        <p:spPr>
          <a:xfrm>
            <a:off x="850623" y="4900555"/>
            <a:ext cx="8445777" cy="115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735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351</Words>
  <Application>Microsoft Office PowerPoint</Application>
  <PresentationFormat>Широкоэкранный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Times New Roman</vt:lpstr>
      <vt:lpstr>Arial</vt:lpstr>
      <vt:lpstr>Calibri</vt:lpstr>
      <vt:lpstr>Тема Office</vt:lpstr>
      <vt:lpstr>Новый этап создания  сервисной инфраструктуры  для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Севостьянов</dc:creator>
  <cp:lastModifiedBy>!!! Igel</cp:lastModifiedBy>
  <cp:revision>288</cp:revision>
  <dcterms:created xsi:type="dcterms:W3CDTF">2023-05-03T14:32:16Z</dcterms:created>
  <dcterms:modified xsi:type="dcterms:W3CDTF">2025-05-27T12:15:58Z</dcterms:modified>
</cp:coreProperties>
</file>