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07" r:id="rId2"/>
    <p:sldId id="315" r:id="rId3"/>
    <p:sldId id="588" r:id="rId4"/>
    <p:sldId id="312" r:id="rId5"/>
    <p:sldId id="582" r:id="rId6"/>
    <p:sldId id="583" r:id="rId7"/>
    <p:sldId id="592" r:id="rId8"/>
    <p:sldId id="584" r:id="rId9"/>
    <p:sldId id="589" r:id="rId10"/>
    <p:sldId id="581" r:id="rId11"/>
    <p:sldId id="591" r:id="rId12"/>
    <p:sldId id="586" r:id="rId13"/>
    <p:sldId id="304" r:id="rId14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31D"/>
    <a:srgbClr val="001C74"/>
    <a:srgbClr val="FF9566"/>
    <a:srgbClr val="667787"/>
    <a:srgbClr val="FFFFF7"/>
    <a:srgbClr val="5293D4"/>
    <a:srgbClr val="F38859"/>
    <a:srgbClr val="7B89B3"/>
    <a:srgbClr val="2B78F5"/>
    <a:srgbClr val="2BB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68" autoAdjust="0"/>
    <p:restoredTop sz="96215" autoAdjust="0"/>
  </p:normalViewPr>
  <p:slideViewPr>
    <p:cSldViewPr snapToGrid="0">
      <p:cViewPr varScale="1">
        <p:scale>
          <a:sx n="68" d="100"/>
          <a:sy n="68" d="100"/>
        </p:scale>
        <p:origin x="870" y="96"/>
      </p:cViewPr>
      <p:guideLst>
        <p:guide orient="horz" pos="134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067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D4DC2-578C-419D-B4B2-6863EAEE18B3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58667-241D-4383-9B8E-0EF7CC2D1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861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9F4D1-ABDF-4FBE-9B35-5B40CD74ED6D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F92E6-3244-42A8-97F8-50A83A9EA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28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ли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720" y="4685846"/>
            <a:ext cx="1930473" cy="2081396"/>
          </a:xfrm>
          <a:prstGeom prst="rect">
            <a:avLst/>
          </a:prstGeom>
        </p:spPr>
      </p:pic>
      <p:grpSp>
        <p:nvGrpSpPr>
          <p:cNvPr id="6" name="Группа 5"/>
          <p:cNvGrpSpPr/>
          <p:nvPr userDrawn="1"/>
        </p:nvGrpSpPr>
        <p:grpSpPr>
          <a:xfrm>
            <a:off x="751270" y="318639"/>
            <a:ext cx="4099242" cy="1251843"/>
            <a:chOff x="592774" y="637772"/>
            <a:chExt cx="3238562" cy="989005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F432A72F-E5AB-4CFC-9854-0FEB77AFC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21415" y="637772"/>
              <a:ext cx="1409921" cy="989005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099C4FCB-B639-44A3-8F7D-CB0D10080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2774" y="662831"/>
              <a:ext cx="1821794" cy="9064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3543168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ли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720" y="4685846"/>
            <a:ext cx="1930473" cy="2081396"/>
          </a:xfrm>
          <a:prstGeom prst="rect">
            <a:avLst/>
          </a:prstGeom>
        </p:spPr>
      </p:pic>
      <p:grpSp>
        <p:nvGrpSpPr>
          <p:cNvPr id="6" name="Группа 5"/>
          <p:cNvGrpSpPr/>
          <p:nvPr userDrawn="1"/>
        </p:nvGrpSpPr>
        <p:grpSpPr>
          <a:xfrm>
            <a:off x="934149" y="1050159"/>
            <a:ext cx="5693687" cy="1738761"/>
            <a:chOff x="592774" y="637772"/>
            <a:chExt cx="3238562" cy="989005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F432A72F-E5AB-4CFC-9854-0FEB77AFC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21415" y="637772"/>
              <a:ext cx="1409921" cy="989005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099C4FCB-B639-44A3-8F7D-CB0D10080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2774" y="662831"/>
              <a:ext cx="1821794" cy="9064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2384322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ли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720" y="4685846"/>
            <a:ext cx="1930473" cy="208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25032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тандартная под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6086475" y="3417888"/>
            <a:ext cx="19050" cy="19050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A585A39E-CEC7-4B9A-B192-C20CECC6D0F7}"/>
              </a:ext>
            </a:extLst>
          </p:cNvPr>
          <p:cNvGrpSpPr/>
          <p:nvPr userDrawn="1"/>
        </p:nvGrpSpPr>
        <p:grpSpPr>
          <a:xfrm>
            <a:off x="10376568" y="129884"/>
            <a:ext cx="1240054" cy="635101"/>
            <a:chOff x="2700336" y="1603538"/>
            <a:chExt cx="6791325" cy="3478213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CBF1F84B-B1BF-4461-A67B-B77FBD74EFEE}"/>
                </a:ext>
              </a:extLst>
            </p:cNvPr>
            <p:cNvGrpSpPr/>
            <p:nvPr/>
          </p:nvGrpSpPr>
          <p:grpSpPr>
            <a:xfrm>
              <a:off x="3152774" y="2016288"/>
              <a:ext cx="6030912" cy="1725613"/>
              <a:chOff x="3152776" y="2100263"/>
              <a:chExt cx="6030912" cy="1725613"/>
            </a:xfrm>
            <a:solidFill>
              <a:srgbClr val="001C74"/>
            </a:solidFill>
          </p:grpSpPr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E6EE0F4D-3443-4DE1-9DC4-0A75491B37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52776" y="2100263"/>
                <a:ext cx="812800" cy="788988"/>
              </a:xfrm>
              <a:custGeom>
                <a:avLst/>
                <a:gdLst>
                  <a:gd name="T0" fmla="*/ 93 w 216"/>
                  <a:gd name="T1" fmla="*/ 209 h 209"/>
                  <a:gd name="T2" fmla="*/ 93 w 216"/>
                  <a:gd name="T3" fmla="*/ 181 h 209"/>
                  <a:gd name="T4" fmla="*/ 87 w 216"/>
                  <a:gd name="T5" fmla="*/ 181 h 209"/>
                  <a:gd name="T6" fmla="*/ 22 w 216"/>
                  <a:gd name="T7" fmla="*/ 159 h 209"/>
                  <a:gd name="T8" fmla="*/ 0 w 216"/>
                  <a:gd name="T9" fmla="*/ 101 h 209"/>
                  <a:gd name="T10" fmla="*/ 22 w 216"/>
                  <a:gd name="T11" fmla="*/ 44 h 209"/>
                  <a:gd name="T12" fmla="*/ 87 w 216"/>
                  <a:gd name="T13" fmla="*/ 21 h 209"/>
                  <a:gd name="T14" fmla="*/ 93 w 216"/>
                  <a:gd name="T15" fmla="*/ 21 h 209"/>
                  <a:gd name="T16" fmla="*/ 93 w 216"/>
                  <a:gd name="T17" fmla="*/ 0 h 209"/>
                  <a:gd name="T18" fmla="*/ 123 w 216"/>
                  <a:gd name="T19" fmla="*/ 0 h 209"/>
                  <a:gd name="T20" fmla="*/ 123 w 216"/>
                  <a:gd name="T21" fmla="*/ 21 h 209"/>
                  <a:gd name="T22" fmla="*/ 128 w 216"/>
                  <a:gd name="T23" fmla="*/ 21 h 209"/>
                  <a:gd name="T24" fmla="*/ 194 w 216"/>
                  <a:gd name="T25" fmla="*/ 44 h 209"/>
                  <a:gd name="T26" fmla="*/ 216 w 216"/>
                  <a:gd name="T27" fmla="*/ 101 h 209"/>
                  <a:gd name="T28" fmla="*/ 194 w 216"/>
                  <a:gd name="T29" fmla="*/ 159 h 209"/>
                  <a:gd name="T30" fmla="*/ 128 w 216"/>
                  <a:gd name="T31" fmla="*/ 181 h 209"/>
                  <a:gd name="T32" fmla="*/ 123 w 216"/>
                  <a:gd name="T33" fmla="*/ 181 h 209"/>
                  <a:gd name="T34" fmla="*/ 123 w 216"/>
                  <a:gd name="T35" fmla="*/ 209 h 209"/>
                  <a:gd name="T36" fmla="*/ 93 w 216"/>
                  <a:gd name="T37" fmla="*/ 209 h 209"/>
                  <a:gd name="T38" fmla="*/ 93 w 216"/>
                  <a:gd name="T39" fmla="*/ 152 h 209"/>
                  <a:gd name="T40" fmla="*/ 93 w 216"/>
                  <a:gd name="T41" fmla="*/ 50 h 209"/>
                  <a:gd name="T42" fmla="*/ 87 w 216"/>
                  <a:gd name="T43" fmla="*/ 50 h 209"/>
                  <a:gd name="T44" fmla="*/ 44 w 216"/>
                  <a:gd name="T45" fmla="*/ 64 h 209"/>
                  <a:gd name="T46" fmla="*/ 30 w 216"/>
                  <a:gd name="T47" fmla="*/ 101 h 209"/>
                  <a:gd name="T48" fmla="*/ 44 w 216"/>
                  <a:gd name="T49" fmla="*/ 138 h 209"/>
                  <a:gd name="T50" fmla="*/ 87 w 216"/>
                  <a:gd name="T51" fmla="*/ 152 h 209"/>
                  <a:gd name="T52" fmla="*/ 93 w 216"/>
                  <a:gd name="T53" fmla="*/ 152 h 209"/>
                  <a:gd name="T54" fmla="*/ 123 w 216"/>
                  <a:gd name="T55" fmla="*/ 50 h 209"/>
                  <a:gd name="T56" fmla="*/ 123 w 216"/>
                  <a:gd name="T57" fmla="*/ 152 h 209"/>
                  <a:gd name="T58" fmla="*/ 129 w 216"/>
                  <a:gd name="T59" fmla="*/ 152 h 209"/>
                  <a:gd name="T60" fmla="*/ 172 w 216"/>
                  <a:gd name="T61" fmla="*/ 138 h 209"/>
                  <a:gd name="T62" fmla="*/ 186 w 216"/>
                  <a:gd name="T63" fmla="*/ 101 h 209"/>
                  <a:gd name="T64" fmla="*/ 172 w 216"/>
                  <a:gd name="T65" fmla="*/ 64 h 209"/>
                  <a:gd name="T66" fmla="*/ 129 w 216"/>
                  <a:gd name="T67" fmla="*/ 50 h 209"/>
                  <a:gd name="T68" fmla="*/ 123 w 216"/>
                  <a:gd name="T69" fmla="*/ 5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6" h="209">
                    <a:moveTo>
                      <a:pt x="93" y="209"/>
                    </a:moveTo>
                    <a:cubicBezTo>
                      <a:pt x="93" y="181"/>
                      <a:pt x="93" y="181"/>
                      <a:pt x="93" y="181"/>
                    </a:cubicBezTo>
                    <a:cubicBezTo>
                      <a:pt x="87" y="181"/>
                      <a:pt x="87" y="181"/>
                      <a:pt x="87" y="181"/>
                    </a:cubicBezTo>
                    <a:cubicBezTo>
                      <a:pt x="58" y="181"/>
                      <a:pt x="36" y="173"/>
                      <a:pt x="22" y="159"/>
                    </a:cubicBezTo>
                    <a:cubicBezTo>
                      <a:pt x="7" y="144"/>
                      <a:pt x="0" y="124"/>
                      <a:pt x="0" y="101"/>
                    </a:cubicBezTo>
                    <a:cubicBezTo>
                      <a:pt x="0" y="77"/>
                      <a:pt x="7" y="58"/>
                      <a:pt x="22" y="44"/>
                    </a:cubicBezTo>
                    <a:cubicBezTo>
                      <a:pt x="36" y="29"/>
                      <a:pt x="58" y="21"/>
                      <a:pt x="87" y="21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3" y="21"/>
                      <a:pt x="123" y="21"/>
                      <a:pt x="123" y="21"/>
                    </a:cubicBezTo>
                    <a:cubicBezTo>
                      <a:pt x="128" y="21"/>
                      <a:pt x="128" y="21"/>
                      <a:pt x="128" y="21"/>
                    </a:cubicBezTo>
                    <a:cubicBezTo>
                      <a:pt x="158" y="21"/>
                      <a:pt x="180" y="29"/>
                      <a:pt x="194" y="44"/>
                    </a:cubicBezTo>
                    <a:cubicBezTo>
                      <a:pt x="209" y="58"/>
                      <a:pt x="216" y="77"/>
                      <a:pt x="216" y="101"/>
                    </a:cubicBezTo>
                    <a:cubicBezTo>
                      <a:pt x="216" y="124"/>
                      <a:pt x="209" y="144"/>
                      <a:pt x="194" y="159"/>
                    </a:cubicBezTo>
                    <a:cubicBezTo>
                      <a:pt x="180" y="173"/>
                      <a:pt x="158" y="181"/>
                      <a:pt x="128" y="181"/>
                    </a:cubicBezTo>
                    <a:cubicBezTo>
                      <a:pt x="123" y="181"/>
                      <a:pt x="123" y="181"/>
                      <a:pt x="123" y="181"/>
                    </a:cubicBezTo>
                    <a:cubicBezTo>
                      <a:pt x="123" y="209"/>
                      <a:pt x="123" y="209"/>
                      <a:pt x="123" y="209"/>
                    </a:cubicBezTo>
                    <a:lnTo>
                      <a:pt x="93" y="209"/>
                    </a:lnTo>
                    <a:close/>
                    <a:moveTo>
                      <a:pt x="93" y="152"/>
                    </a:moveTo>
                    <a:cubicBezTo>
                      <a:pt x="93" y="50"/>
                      <a:pt x="93" y="50"/>
                      <a:pt x="93" y="50"/>
                    </a:cubicBezTo>
                    <a:cubicBezTo>
                      <a:pt x="87" y="50"/>
                      <a:pt x="87" y="50"/>
                      <a:pt x="87" y="50"/>
                    </a:cubicBezTo>
                    <a:cubicBezTo>
                      <a:pt x="68" y="50"/>
                      <a:pt x="54" y="55"/>
                      <a:pt x="44" y="64"/>
                    </a:cubicBezTo>
                    <a:cubicBezTo>
                      <a:pt x="35" y="73"/>
                      <a:pt x="30" y="86"/>
                      <a:pt x="30" y="101"/>
                    </a:cubicBezTo>
                    <a:cubicBezTo>
                      <a:pt x="30" y="116"/>
                      <a:pt x="35" y="129"/>
                      <a:pt x="44" y="138"/>
                    </a:cubicBezTo>
                    <a:cubicBezTo>
                      <a:pt x="54" y="147"/>
                      <a:pt x="68" y="152"/>
                      <a:pt x="87" y="152"/>
                    </a:cubicBezTo>
                    <a:lnTo>
                      <a:pt x="93" y="152"/>
                    </a:lnTo>
                    <a:close/>
                    <a:moveTo>
                      <a:pt x="123" y="50"/>
                    </a:moveTo>
                    <a:cubicBezTo>
                      <a:pt x="123" y="152"/>
                      <a:pt x="123" y="152"/>
                      <a:pt x="123" y="152"/>
                    </a:cubicBezTo>
                    <a:cubicBezTo>
                      <a:pt x="129" y="152"/>
                      <a:pt x="129" y="152"/>
                      <a:pt x="129" y="152"/>
                    </a:cubicBezTo>
                    <a:cubicBezTo>
                      <a:pt x="148" y="152"/>
                      <a:pt x="162" y="147"/>
                      <a:pt x="172" y="138"/>
                    </a:cubicBezTo>
                    <a:cubicBezTo>
                      <a:pt x="181" y="129"/>
                      <a:pt x="186" y="116"/>
                      <a:pt x="186" y="101"/>
                    </a:cubicBezTo>
                    <a:cubicBezTo>
                      <a:pt x="186" y="86"/>
                      <a:pt x="181" y="73"/>
                      <a:pt x="172" y="64"/>
                    </a:cubicBezTo>
                    <a:cubicBezTo>
                      <a:pt x="162" y="55"/>
                      <a:pt x="148" y="50"/>
                      <a:pt x="129" y="50"/>
                    </a:cubicBezTo>
                    <a:lnTo>
                      <a:pt x="123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ACC9B11B-BFEC-4490-B38C-DB5D955154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95863" y="2100263"/>
                <a:ext cx="417513" cy="788988"/>
              </a:xfrm>
              <a:custGeom>
                <a:avLst/>
                <a:gdLst>
                  <a:gd name="T0" fmla="*/ 0 w 111"/>
                  <a:gd name="T1" fmla="*/ 0 h 209"/>
                  <a:gd name="T2" fmla="*/ 43 w 111"/>
                  <a:gd name="T3" fmla="*/ 0 h 209"/>
                  <a:gd name="T4" fmla="*/ 87 w 111"/>
                  <a:gd name="T5" fmla="*/ 11 h 209"/>
                  <a:gd name="T6" fmla="*/ 105 w 111"/>
                  <a:gd name="T7" fmla="*/ 32 h 209"/>
                  <a:gd name="T8" fmla="*/ 111 w 111"/>
                  <a:gd name="T9" fmla="*/ 60 h 209"/>
                  <a:gd name="T10" fmla="*/ 92 w 111"/>
                  <a:gd name="T11" fmla="*/ 105 h 209"/>
                  <a:gd name="T12" fmla="*/ 44 w 111"/>
                  <a:gd name="T13" fmla="*/ 121 h 209"/>
                  <a:gd name="T14" fmla="*/ 30 w 111"/>
                  <a:gd name="T15" fmla="*/ 121 h 209"/>
                  <a:gd name="T16" fmla="*/ 30 w 111"/>
                  <a:gd name="T17" fmla="*/ 209 h 209"/>
                  <a:gd name="T18" fmla="*/ 0 w 111"/>
                  <a:gd name="T19" fmla="*/ 209 h 209"/>
                  <a:gd name="T20" fmla="*/ 0 w 111"/>
                  <a:gd name="T21" fmla="*/ 0 h 209"/>
                  <a:gd name="T22" fmla="*/ 30 w 111"/>
                  <a:gd name="T23" fmla="*/ 28 h 209"/>
                  <a:gd name="T24" fmla="*/ 30 w 111"/>
                  <a:gd name="T25" fmla="*/ 92 h 209"/>
                  <a:gd name="T26" fmla="*/ 44 w 111"/>
                  <a:gd name="T27" fmla="*/ 92 h 209"/>
                  <a:gd name="T28" fmla="*/ 72 w 111"/>
                  <a:gd name="T29" fmla="*/ 84 h 209"/>
                  <a:gd name="T30" fmla="*/ 82 w 111"/>
                  <a:gd name="T31" fmla="*/ 60 h 209"/>
                  <a:gd name="T32" fmla="*/ 81 w 111"/>
                  <a:gd name="T33" fmla="*/ 50 h 209"/>
                  <a:gd name="T34" fmla="*/ 76 w 111"/>
                  <a:gd name="T35" fmla="*/ 40 h 209"/>
                  <a:gd name="T36" fmla="*/ 64 w 111"/>
                  <a:gd name="T37" fmla="*/ 32 h 209"/>
                  <a:gd name="T38" fmla="*/ 43 w 111"/>
                  <a:gd name="T39" fmla="*/ 28 h 209"/>
                  <a:gd name="T40" fmla="*/ 30 w 111"/>
                  <a:gd name="T41" fmla="*/ 28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1" h="209">
                    <a:moveTo>
                      <a:pt x="0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61" y="0"/>
                      <a:pt x="76" y="3"/>
                      <a:pt x="87" y="11"/>
                    </a:cubicBezTo>
                    <a:cubicBezTo>
                      <a:pt x="94" y="16"/>
                      <a:pt x="100" y="23"/>
                      <a:pt x="105" y="32"/>
                    </a:cubicBezTo>
                    <a:cubicBezTo>
                      <a:pt x="109" y="41"/>
                      <a:pt x="111" y="51"/>
                      <a:pt x="111" y="60"/>
                    </a:cubicBezTo>
                    <a:cubicBezTo>
                      <a:pt x="111" y="79"/>
                      <a:pt x="105" y="94"/>
                      <a:pt x="92" y="105"/>
                    </a:cubicBezTo>
                    <a:cubicBezTo>
                      <a:pt x="80" y="116"/>
                      <a:pt x="64" y="121"/>
                      <a:pt x="44" y="121"/>
                    </a:cubicBezTo>
                    <a:cubicBezTo>
                      <a:pt x="30" y="121"/>
                      <a:pt x="30" y="121"/>
                      <a:pt x="30" y="121"/>
                    </a:cubicBezTo>
                    <a:cubicBezTo>
                      <a:pt x="30" y="209"/>
                      <a:pt x="30" y="209"/>
                      <a:pt x="30" y="209"/>
                    </a:cubicBezTo>
                    <a:cubicBezTo>
                      <a:pt x="0" y="209"/>
                      <a:pt x="0" y="209"/>
                      <a:pt x="0" y="209"/>
                    </a:cubicBezTo>
                    <a:lnTo>
                      <a:pt x="0" y="0"/>
                    </a:lnTo>
                    <a:close/>
                    <a:moveTo>
                      <a:pt x="30" y="28"/>
                    </a:moveTo>
                    <a:cubicBezTo>
                      <a:pt x="30" y="92"/>
                      <a:pt x="30" y="92"/>
                      <a:pt x="30" y="92"/>
                    </a:cubicBezTo>
                    <a:cubicBezTo>
                      <a:pt x="44" y="92"/>
                      <a:pt x="44" y="92"/>
                      <a:pt x="44" y="92"/>
                    </a:cubicBezTo>
                    <a:cubicBezTo>
                      <a:pt x="56" y="92"/>
                      <a:pt x="66" y="89"/>
                      <a:pt x="72" y="84"/>
                    </a:cubicBezTo>
                    <a:cubicBezTo>
                      <a:pt x="79" y="78"/>
                      <a:pt x="82" y="70"/>
                      <a:pt x="82" y="60"/>
                    </a:cubicBezTo>
                    <a:cubicBezTo>
                      <a:pt x="82" y="57"/>
                      <a:pt x="82" y="53"/>
                      <a:pt x="81" y="50"/>
                    </a:cubicBezTo>
                    <a:cubicBezTo>
                      <a:pt x="80" y="47"/>
                      <a:pt x="78" y="44"/>
                      <a:pt x="76" y="40"/>
                    </a:cubicBezTo>
                    <a:cubicBezTo>
                      <a:pt x="73" y="37"/>
                      <a:pt x="69" y="34"/>
                      <a:pt x="64" y="32"/>
                    </a:cubicBezTo>
                    <a:cubicBezTo>
                      <a:pt x="58" y="30"/>
                      <a:pt x="51" y="28"/>
                      <a:pt x="43" y="28"/>
                    </a:cubicBezTo>
                    <a:lnTo>
                      <a:pt x="3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EB16E749-868A-4720-9670-EDE8B78BC5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5926" y="2100263"/>
                <a:ext cx="627063" cy="788988"/>
              </a:xfrm>
              <a:custGeom>
                <a:avLst/>
                <a:gdLst>
                  <a:gd name="T0" fmla="*/ 0 w 395"/>
                  <a:gd name="T1" fmla="*/ 0 h 497"/>
                  <a:gd name="T2" fmla="*/ 88 w 395"/>
                  <a:gd name="T3" fmla="*/ 0 h 497"/>
                  <a:gd name="T4" fmla="*/ 209 w 395"/>
                  <a:gd name="T5" fmla="*/ 271 h 497"/>
                  <a:gd name="T6" fmla="*/ 319 w 395"/>
                  <a:gd name="T7" fmla="*/ 0 h 497"/>
                  <a:gd name="T8" fmla="*/ 395 w 395"/>
                  <a:gd name="T9" fmla="*/ 0 h 497"/>
                  <a:gd name="T10" fmla="*/ 183 w 395"/>
                  <a:gd name="T11" fmla="*/ 497 h 497"/>
                  <a:gd name="T12" fmla="*/ 107 w 395"/>
                  <a:gd name="T13" fmla="*/ 497 h 497"/>
                  <a:gd name="T14" fmla="*/ 169 w 395"/>
                  <a:gd name="T15" fmla="*/ 359 h 497"/>
                  <a:gd name="T16" fmla="*/ 0 w 395"/>
                  <a:gd name="T17" fmla="*/ 0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5" h="497">
                    <a:moveTo>
                      <a:pt x="0" y="0"/>
                    </a:moveTo>
                    <a:lnTo>
                      <a:pt x="88" y="0"/>
                    </a:lnTo>
                    <a:lnTo>
                      <a:pt x="209" y="271"/>
                    </a:lnTo>
                    <a:lnTo>
                      <a:pt x="319" y="0"/>
                    </a:lnTo>
                    <a:lnTo>
                      <a:pt x="395" y="0"/>
                    </a:lnTo>
                    <a:lnTo>
                      <a:pt x="183" y="497"/>
                    </a:lnTo>
                    <a:lnTo>
                      <a:pt x="107" y="497"/>
                    </a:lnTo>
                    <a:lnTo>
                      <a:pt x="169" y="35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id="{72ADB652-8405-4378-85FB-3CA05966CA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90988" y="2100263"/>
                <a:ext cx="765175" cy="788988"/>
              </a:xfrm>
              <a:custGeom>
                <a:avLst/>
                <a:gdLst>
                  <a:gd name="T0" fmla="*/ 29 w 203"/>
                  <a:gd name="T1" fmla="*/ 30 h 209"/>
                  <a:gd name="T2" fmla="*/ 102 w 203"/>
                  <a:gd name="T3" fmla="*/ 0 h 209"/>
                  <a:gd name="T4" fmla="*/ 175 w 203"/>
                  <a:gd name="T5" fmla="*/ 30 h 209"/>
                  <a:gd name="T6" fmla="*/ 203 w 203"/>
                  <a:gd name="T7" fmla="*/ 104 h 209"/>
                  <a:gd name="T8" fmla="*/ 175 w 203"/>
                  <a:gd name="T9" fmla="*/ 179 h 209"/>
                  <a:gd name="T10" fmla="*/ 102 w 203"/>
                  <a:gd name="T11" fmla="*/ 209 h 209"/>
                  <a:gd name="T12" fmla="*/ 29 w 203"/>
                  <a:gd name="T13" fmla="*/ 179 h 209"/>
                  <a:gd name="T14" fmla="*/ 0 w 203"/>
                  <a:gd name="T15" fmla="*/ 104 h 209"/>
                  <a:gd name="T16" fmla="*/ 29 w 203"/>
                  <a:gd name="T17" fmla="*/ 30 h 209"/>
                  <a:gd name="T18" fmla="*/ 50 w 203"/>
                  <a:gd name="T19" fmla="*/ 160 h 209"/>
                  <a:gd name="T20" fmla="*/ 102 w 203"/>
                  <a:gd name="T21" fmla="*/ 181 h 209"/>
                  <a:gd name="T22" fmla="*/ 153 w 203"/>
                  <a:gd name="T23" fmla="*/ 160 h 209"/>
                  <a:gd name="T24" fmla="*/ 174 w 203"/>
                  <a:gd name="T25" fmla="*/ 104 h 209"/>
                  <a:gd name="T26" fmla="*/ 153 w 203"/>
                  <a:gd name="T27" fmla="*/ 50 h 209"/>
                  <a:gd name="T28" fmla="*/ 102 w 203"/>
                  <a:gd name="T29" fmla="*/ 28 h 209"/>
                  <a:gd name="T30" fmla="*/ 50 w 203"/>
                  <a:gd name="T31" fmla="*/ 50 h 209"/>
                  <a:gd name="T32" fmla="*/ 30 w 203"/>
                  <a:gd name="T33" fmla="*/ 104 h 209"/>
                  <a:gd name="T34" fmla="*/ 50 w 203"/>
                  <a:gd name="T35" fmla="*/ 16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3" h="209">
                    <a:moveTo>
                      <a:pt x="29" y="30"/>
                    </a:moveTo>
                    <a:cubicBezTo>
                      <a:pt x="49" y="10"/>
                      <a:pt x="73" y="0"/>
                      <a:pt x="102" y="0"/>
                    </a:cubicBezTo>
                    <a:cubicBezTo>
                      <a:pt x="131" y="0"/>
                      <a:pt x="155" y="10"/>
                      <a:pt x="175" y="30"/>
                    </a:cubicBezTo>
                    <a:cubicBezTo>
                      <a:pt x="194" y="50"/>
                      <a:pt x="203" y="75"/>
                      <a:pt x="203" y="104"/>
                    </a:cubicBezTo>
                    <a:cubicBezTo>
                      <a:pt x="203" y="134"/>
                      <a:pt x="194" y="159"/>
                      <a:pt x="175" y="179"/>
                    </a:cubicBezTo>
                    <a:cubicBezTo>
                      <a:pt x="155" y="199"/>
                      <a:pt x="131" y="209"/>
                      <a:pt x="102" y="209"/>
                    </a:cubicBezTo>
                    <a:cubicBezTo>
                      <a:pt x="73" y="209"/>
                      <a:pt x="49" y="199"/>
                      <a:pt x="29" y="179"/>
                    </a:cubicBezTo>
                    <a:cubicBezTo>
                      <a:pt x="10" y="159"/>
                      <a:pt x="0" y="134"/>
                      <a:pt x="0" y="104"/>
                    </a:cubicBezTo>
                    <a:cubicBezTo>
                      <a:pt x="0" y="75"/>
                      <a:pt x="10" y="50"/>
                      <a:pt x="29" y="30"/>
                    </a:cubicBezTo>
                    <a:moveTo>
                      <a:pt x="50" y="160"/>
                    </a:moveTo>
                    <a:cubicBezTo>
                      <a:pt x="64" y="174"/>
                      <a:pt x="81" y="181"/>
                      <a:pt x="102" y="181"/>
                    </a:cubicBezTo>
                    <a:cubicBezTo>
                      <a:pt x="123" y="181"/>
                      <a:pt x="140" y="174"/>
                      <a:pt x="153" y="160"/>
                    </a:cubicBezTo>
                    <a:cubicBezTo>
                      <a:pt x="167" y="145"/>
                      <a:pt x="174" y="127"/>
                      <a:pt x="174" y="104"/>
                    </a:cubicBezTo>
                    <a:cubicBezTo>
                      <a:pt x="174" y="82"/>
                      <a:pt x="167" y="64"/>
                      <a:pt x="153" y="50"/>
                    </a:cubicBezTo>
                    <a:cubicBezTo>
                      <a:pt x="140" y="35"/>
                      <a:pt x="123" y="28"/>
                      <a:pt x="102" y="28"/>
                    </a:cubicBezTo>
                    <a:cubicBezTo>
                      <a:pt x="81" y="28"/>
                      <a:pt x="64" y="35"/>
                      <a:pt x="50" y="50"/>
                    </a:cubicBezTo>
                    <a:cubicBezTo>
                      <a:pt x="37" y="64"/>
                      <a:pt x="30" y="82"/>
                      <a:pt x="30" y="104"/>
                    </a:cubicBezTo>
                    <a:cubicBezTo>
                      <a:pt x="30" y="127"/>
                      <a:pt x="37" y="145"/>
                      <a:pt x="50" y="16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id="{88B3366E-CFB2-4241-BD59-0EB73E465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7113" y="2100263"/>
                <a:ext cx="825500" cy="788988"/>
              </a:xfrm>
              <a:custGeom>
                <a:avLst/>
                <a:gdLst>
                  <a:gd name="T0" fmla="*/ 74 w 520"/>
                  <a:gd name="T1" fmla="*/ 497 h 497"/>
                  <a:gd name="T2" fmla="*/ 0 w 520"/>
                  <a:gd name="T3" fmla="*/ 497 h 497"/>
                  <a:gd name="T4" fmla="*/ 93 w 520"/>
                  <a:gd name="T5" fmla="*/ 0 h 497"/>
                  <a:gd name="T6" fmla="*/ 261 w 520"/>
                  <a:gd name="T7" fmla="*/ 352 h 497"/>
                  <a:gd name="T8" fmla="*/ 428 w 520"/>
                  <a:gd name="T9" fmla="*/ 0 h 497"/>
                  <a:gd name="T10" fmla="*/ 520 w 520"/>
                  <a:gd name="T11" fmla="*/ 497 h 497"/>
                  <a:gd name="T12" fmla="*/ 447 w 520"/>
                  <a:gd name="T13" fmla="*/ 497 h 497"/>
                  <a:gd name="T14" fmla="*/ 399 w 520"/>
                  <a:gd name="T15" fmla="*/ 204 h 497"/>
                  <a:gd name="T16" fmla="*/ 261 w 520"/>
                  <a:gd name="T17" fmla="*/ 497 h 497"/>
                  <a:gd name="T18" fmla="*/ 124 w 520"/>
                  <a:gd name="T19" fmla="*/ 204 h 497"/>
                  <a:gd name="T20" fmla="*/ 74 w 520"/>
                  <a:gd name="T21" fmla="*/ 497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0" h="497">
                    <a:moveTo>
                      <a:pt x="74" y="497"/>
                    </a:moveTo>
                    <a:lnTo>
                      <a:pt x="0" y="497"/>
                    </a:lnTo>
                    <a:lnTo>
                      <a:pt x="93" y="0"/>
                    </a:lnTo>
                    <a:lnTo>
                      <a:pt x="261" y="352"/>
                    </a:lnTo>
                    <a:lnTo>
                      <a:pt x="428" y="0"/>
                    </a:lnTo>
                    <a:lnTo>
                      <a:pt x="520" y="497"/>
                    </a:lnTo>
                    <a:lnTo>
                      <a:pt x="447" y="497"/>
                    </a:lnTo>
                    <a:lnTo>
                      <a:pt x="399" y="204"/>
                    </a:lnTo>
                    <a:lnTo>
                      <a:pt x="261" y="497"/>
                    </a:lnTo>
                    <a:lnTo>
                      <a:pt x="124" y="204"/>
                    </a:lnTo>
                    <a:lnTo>
                      <a:pt x="74" y="4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DBBD9711-0A93-44A5-B061-21668AFDFF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52776" y="3032126"/>
                <a:ext cx="688975" cy="793750"/>
              </a:xfrm>
              <a:custGeom>
                <a:avLst/>
                <a:gdLst>
                  <a:gd name="T0" fmla="*/ 38 w 183"/>
                  <a:gd name="T1" fmla="*/ 0 h 210"/>
                  <a:gd name="T2" fmla="*/ 161 w 183"/>
                  <a:gd name="T3" fmla="*/ 0 h 210"/>
                  <a:gd name="T4" fmla="*/ 161 w 183"/>
                  <a:gd name="T5" fmla="*/ 167 h 210"/>
                  <a:gd name="T6" fmla="*/ 183 w 183"/>
                  <a:gd name="T7" fmla="*/ 167 h 210"/>
                  <a:gd name="T8" fmla="*/ 183 w 183"/>
                  <a:gd name="T9" fmla="*/ 210 h 210"/>
                  <a:gd name="T10" fmla="*/ 155 w 183"/>
                  <a:gd name="T11" fmla="*/ 210 h 210"/>
                  <a:gd name="T12" fmla="*/ 155 w 183"/>
                  <a:gd name="T13" fmla="*/ 196 h 210"/>
                  <a:gd name="T14" fmla="*/ 28 w 183"/>
                  <a:gd name="T15" fmla="*/ 196 h 210"/>
                  <a:gd name="T16" fmla="*/ 28 w 183"/>
                  <a:gd name="T17" fmla="*/ 210 h 210"/>
                  <a:gd name="T18" fmla="*/ 0 w 183"/>
                  <a:gd name="T19" fmla="*/ 210 h 210"/>
                  <a:gd name="T20" fmla="*/ 0 w 183"/>
                  <a:gd name="T21" fmla="*/ 167 h 210"/>
                  <a:gd name="T22" fmla="*/ 18 w 183"/>
                  <a:gd name="T23" fmla="*/ 159 h 210"/>
                  <a:gd name="T24" fmla="*/ 31 w 183"/>
                  <a:gd name="T25" fmla="*/ 138 h 210"/>
                  <a:gd name="T26" fmla="*/ 38 w 183"/>
                  <a:gd name="T27" fmla="*/ 57 h 210"/>
                  <a:gd name="T28" fmla="*/ 38 w 183"/>
                  <a:gd name="T29" fmla="*/ 0 h 210"/>
                  <a:gd name="T30" fmla="*/ 68 w 183"/>
                  <a:gd name="T31" fmla="*/ 30 h 210"/>
                  <a:gd name="T32" fmla="*/ 68 w 183"/>
                  <a:gd name="T33" fmla="*/ 57 h 210"/>
                  <a:gd name="T34" fmla="*/ 61 w 183"/>
                  <a:gd name="T35" fmla="*/ 141 h 210"/>
                  <a:gd name="T36" fmla="*/ 46 w 183"/>
                  <a:gd name="T37" fmla="*/ 167 h 210"/>
                  <a:gd name="T38" fmla="*/ 130 w 183"/>
                  <a:gd name="T39" fmla="*/ 167 h 210"/>
                  <a:gd name="T40" fmla="*/ 130 w 183"/>
                  <a:gd name="T41" fmla="*/ 30 h 210"/>
                  <a:gd name="T42" fmla="*/ 68 w 183"/>
                  <a:gd name="T43" fmla="*/ 3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3" h="210">
                    <a:moveTo>
                      <a:pt x="38" y="0"/>
                    </a:moveTo>
                    <a:cubicBezTo>
                      <a:pt x="161" y="0"/>
                      <a:pt x="161" y="0"/>
                      <a:pt x="161" y="0"/>
                    </a:cubicBezTo>
                    <a:cubicBezTo>
                      <a:pt x="161" y="167"/>
                      <a:pt x="161" y="167"/>
                      <a:pt x="161" y="167"/>
                    </a:cubicBezTo>
                    <a:cubicBezTo>
                      <a:pt x="183" y="167"/>
                      <a:pt x="183" y="167"/>
                      <a:pt x="183" y="167"/>
                    </a:cubicBezTo>
                    <a:cubicBezTo>
                      <a:pt x="183" y="210"/>
                      <a:pt x="183" y="210"/>
                      <a:pt x="183" y="210"/>
                    </a:cubicBezTo>
                    <a:cubicBezTo>
                      <a:pt x="155" y="210"/>
                      <a:pt x="155" y="210"/>
                      <a:pt x="155" y="210"/>
                    </a:cubicBezTo>
                    <a:cubicBezTo>
                      <a:pt x="155" y="196"/>
                      <a:pt x="155" y="196"/>
                      <a:pt x="155" y="196"/>
                    </a:cubicBezTo>
                    <a:cubicBezTo>
                      <a:pt x="28" y="196"/>
                      <a:pt x="28" y="196"/>
                      <a:pt x="28" y="196"/>
                    </a:cubicBezTo>
                    <a:cubicBezTo>
                      <a:pt x="28" y="210"/>
                      <a:pt x="28" y="210"/>
                      <a:pt x="28" y="210"/>
                    </a:cubicBezTo>
                    <a:cubicBezTo>
                      <a:pt x="0" y="210"/>
                      <a:pt x="0" y="210"/>
                      <a:pt x="0" y="210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6" y="167"/>
                      <a:pt x="12" y="164"/>
                      <a:pt x="18" y="159"/>
                    </a:cubicBezTo>
                    <a:cubicBezTo>
                      <a:pt x="23" y="154"/>
                      <a:pt x="28" y="146"/>
                      <a:pt x="31" y="138"/>
                    </a:cubicBezTo>
                    <a:cubicBezTo>
                      <a:pt x="36" y="125"/>
                      <a:pt x="38" y="80"/>
                      <a:pt x="38" y="57"/>
                    </a:cubicBezTo>
                    <a:lnTo>
                      <a:pt x="38" y="0"/>
                    </a:lnTo>
                    <a:close/>
                    <a:moveTo>
                      <a:pt x="68" y="30"/>
                    </a:moveTo>
                    <a:cubicBezTo>
                      <a:pt x="68" y="57"/>
                      <a:pt x="68" y="57"/>
                      <a:pt x="68" y="57"/>
                    </a:cubicBezTo>
                    <a:cubicBezTo>
                      <a:pt x="68" y="83"/>
                      <a:pt x="66" y="129"/>
                      <a:pt x="61" y="141"/>
                    </a:cubicBezTo>
                    <a:cubicBezTo>
                      <a:pt x="58" y="150"/>
                      <a:pt x="53" y="160"/>
                      <a:pt x="46" y="167"/>
                    </a:cubicBezTo>
                    <a:cubicBezTo>
                      <a:pt x="130" y="167"/>
                      <a:pt x="130" y="167"/>
                      <a:pt x="130" y="167"/>
                    </a:cubicBezTo>
                    <a:cubicBezTo>
                      <a:pt x="130" y="30"/>
                      <a:pt x="130" y="30"/>
                      <a:pt x="130" y="30"/>
                    </a:cubicBezTo>
                    <a:lnTo>
                      <a:pt x="68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B4DD02E9-0BCF-4191-9175-85EE1C368E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21238" y="3032126"/>
                <a:ext cx="419100" cy="793750"/>
              </a:xfrm>
              <a:custGeom>
                <a:avLst/>
                <a:gdLst>
                  <a:gd name="T0" fmla="*/ 0 w 111"/>
                  <a:gd name="T1" fmla="*/ 0 h 210"/>
                  <a:gd name="T2" fmla="*/ 44 w 111"/>
                  <a:gd name="T3" fmla="*/ 0 h 210"/>
                  <a:gd name="T4" fmla="*/ 87 w 111"/>
                  <a:gd name="T5" fmla="*/ 11 h 210"/>
                  <a:gd name="T6" fmla="*/ 105 w 111"/>
                  <a:gd name="T7" fmla="*/ 33 h 210"/>
                  <a:gd name="T8" fmla="*/ 111 w 111"/>
                  <a:gd name="T9" fmla="*/ 61 h 210"/>
                  <a:gd name="T10" fmla="*/ 92 w 111"/>
                  <a:gd name="T11" fmla="*/ 106 h 210"/>
                  <a:gd name="T12" fmla="*/ 44 w 111"/>
                  <a:gd name="T13" fmla="*/ 121 h 210"/>
                  <a:gd name="T14" fmla="*/ 30 w 111"/>
                  <a:gd name="T15" fmla="*/ 121 h 210"/>
                  <a:gd name="T16" fmla="*/ 30 w 111"/>
                  <a:gd name="T17" fmla="*/ 210 h 210"/>
                  <a:gd name="T18" fmla="*/ 0 w 111"/>
                  <a:gd name="T19" fmla="*/ 210 h 210"/>
                  <a:gd name="T20" fmla="*/ 0 w 111"/>
                  <a:gd name="T21" fmla="*/ 0 h 210"/>
                  <a:gd name="T22" fmla="*/ 30 w 111"/>
                  <a:gd name="T23" fmla="*/ 29 h 210"/>
                  <a:gd name="T24" fmla="*/ 30 w 111"/>
                  <a:gd name="T25" fmla="*/ 93 h 210"/>
                  <a:gd name="T26" fmla="*/ 44 w 111"/>
                  <a:gd name="T27" fmla="*/ 93 h 210"/>
                  <a:gd name="T28" fmla="*/ 73 w 111"/>
                  <a:gd name="T29" fmla="*/ 84 h 210"/>
                  <a:gd name="T30" fmla="*/ 82 w 111"/>
                  <a:gd name="T31" fmla="*/ 60 h 210"/>
                  <a:gd name="T32" fmla="*/ 81 w 111"/>
                  <a:gd name="T33" fmla="*/ 51 h 210"/>
                  <a:gd name="T34" fmla="*/ 76 w 111"/>
                  <a:gd name="T35" fmla="*/ 41 h 210"/>
                  <a:gd name="T36" fmla="*/ 64 w 111"/>
                  <a:gd name="T37" fmla="*/ 32 h 210"/>
                  <a:gd name="T38" fmla="*/ 44 w 111"/>
                  <a:gd name="T39" fmla="*/ 29 h 210"/>
                  <a:gd name="T40" fmla="*/ 30 w 111"/>
                  <a:gd name="T41" fmla="*/ 29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1" h="210">
                    <a:moveTo>
                      <a:pt x="0" y="0"/>
                    </a:moveTo>
                    <a:cubicBezTo>
                      <a:pt x="44" y="0"/>
                      <a:pt x="44" y="0"/>
                      <a:pt x="44" y="0"/>
                    </a:cubicBezTo>
                    <a:cubicBezTo>
                      <a:pt x="62" y="0"/>
                      <a:pt x="76" y="4"/>
                      <a:pt x="87" y="11"/>
                    </a:cubicBezTo>
                    <a:cubicBezTo>
                      <a:pt x="95" y="17"/>
                      <a:pt x="101" y="24"/>
                      <a:pt x="105" y="33"/>
                    </a:cubicBezTo>
                    <a:cubicBezTo>
                      <a:pt x="109" y="42"/>
                      <a:pt x="111" y="51"/>
                      <a:pt x="111" y="61"/>
                    </a:cubicBezTo>
                    <a:cubicBezTo>
                      <a:pt x="111" y="79"/>
                      <a:pt x="105" y="94"/>
                      <a:pt x="92" y="106"/>
                    </a:cubicBezTo>
                    <a:cubicBezTo>
                      <a:pt x="80" y="116"/>
                      <a:pt x="64" y="121"/>
                      <a:pt x="44" y="121"/>
                    </a:cubicBezTo>
                    <a:cubicBezTo>
                      <a:pt x="30" y="121"/>
                      <a:pt x="30" y="121"/>
                      <a:pt x="30" y="121"/>
                    </a:cubicBezTo>
                    <a:cubicBezTo>
                      <a:pt x="30" y="210"/>
                      <a:pt x="30" y="210"/>
                      <a:pt x="30" y="210"/>
                    </a:cubicBezTo>
                    <a:cubicBezTo>
                      <a:pt x="0" y="210"/>
                      <a:pt x="0" y="210"/>
                      <a:pt x="0" y="210"/>
                    </a:cubicBezTo>
                    <a:lnTo>
                      <a:pt x="0" y="0"/>
                    </a:lnTo>
                    <a:close/>
                    <a:moveTo>
                      <a:pt x="30" y="29"/>
                    </a:moveTo>
                    <a:cubicBezTo>
                      <a:pt x="30" y="93"/>
                      <a:pt x="30" y="93"/>
                      <a:pt x="30" y="93"/>
                    </a:cubicBezTo>
                    <a:cubicBezTo>
                      <a:pt x="44" y="93"/>
                      <a:pt x="44" y="93"/>
                      <a:pt x="44" y="93"/>
                    </a:cubicBezTo>
                    <a:cubicBezTo>
                      <a:pt x="57" y="93"/>
                      <a:pt x="66" y="90"/>
                      <a:pt x="73" y="84"/>
                    </a:cubicBezTo>
                    <a:cubicBezTo>
                      <a:pt x="79" y="78"/>
                      <a:pt x="82" y="70"/>
                      <a:pt x="82" y="60"/>
                    </a:cubicBezTo>
                    <a:cubicBezTo>
                      <a:pt x="82" y="57"/>
                      <a:pt x="82" y="54"/>
                      <a:pt x="81" y="51"/>
                    </a:cubicBezTo>
                    <a:cubicBezTo>
                      <a:pt x="80" y="48"/>
                      <a:pt x="78" y="44"/>
                      <a:pt x="76" y="41"/>
                    </a:cubicBezTo>
                    <a:cubicBezTo>
                      <a:pt x="73" y="37"/>
                      <a:pt x="70" y="34"/>
                      <a:pt x="64" y="32"/>
                    </a:cubicBezTo>
                    <a:cubicBezTo>
                      <a:pt x="59" y="30"/>
                      <a:pt x="52" y="29"/>
                      <a:pt x="44" y="29"/>
                    </a:cubicBezTo>
                    <a:lnTo>
                      <a:pt x="3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C08A980F-5DA6-4145-AB85-74045BB8A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5051" y="3032126"/>
                <a:ext cx="930275" cy="793750"/>
              </a:xfrm>
              <a:custGeom>
                <a:avLst/>
                <a:gdLst>
                  <a:gd name="T0" fmla="*/ 259 w 586"/>
                  <a:gd name="T1" fmla="*/ 0 h 500"/>
                  <a:gd name="T2" fmla="*/ 330 w 586"/>
                  <a:gd name="T3" fmla="*/ 0 h 500"/>
                  <a:gd name="T4" fmla="*/ 330 w 586"/>
                  <a:gd name="T5" fmla="*/ 205 h 500"/>
                  <a:gd name="T6" fmla="*/ 496 w 586"/>
                  <a:gd name="T7" fmla="*/ 0 h 500"/>
                  <a:gd name="T8" fmla="*/ 582 w 586"/>
                  <a:gd name="T9" fmla="*/ 0 h 500"/>
                  <a:gd name="T10" fmla="*/ 389 w 586"/>
                  <a:gd name="T11" fmla="*/ 233 h 500"/>
                  <a:gd name="T12" fmla="*/ 586 w 586"/>
                  <a:gd name="T13" fmla="*/ 500 h 500"/>
                  <a:gd name="T14" fmla="*/ 544 w 586"/>
                  <a:gd name="T15" fmla="*/ 500 h 500"/>
                  <a:gd name="T16" fmla="*/ 499 w 586"/>
                  <a:gd name="T17" fmla="*/ 500 h 500"/>
                  <a:gd name="T18" fmla="*/ 342 w 586"/>
                  <a:gd name="T19" fmla="*/ 281 h 500"/>
                  <a:gd name="T20" fmla="*/ 330 w 586"/>
                  <a:gd name="T21" fmla="*/ 295 h 500"/>
                  <a:gd name="T22" fmla="*/ 330 w 586"/>
                  <a:gd name="T23" fmla="*/ 500 h 500"/>
                  <a:gd name="T24" fmla="*/ 259 w 586"/>
                  <a:gd name="T25" fmla="*/ 500 h 500"/>
                  <a:gd name="T26" fmla="*/ 259 w 586"/>
                  <a:gd name="T27" fmla="*/ 295 h 500"/>
                  <a:gd name="T28" fmla="*/ 247 w 586"/>
                  <a:gd name="T29" fmla="*/ 281 h 500"/>
                  <a:gd name="T30" fmla="*/ 90 w 586"/>
                  <a:gd name="T31" fmla="*/ 500 h 500"/>
                  <a:gd name="T32" fmla="*/ 0 w 586"/>
                  <a:gd name="T33" fmla="*/ 500 h 500"/>
                  <a:gd name="T34" fmla="*/ 197 w 586"/>
                  <a:gd name="T35" fmla="*/ 233 h 500"/>
                  <a:gd name="T36" fmla="*/ 5 w 586"/>
                  <a:gd name="T37" fmla="*/ 0 h 500"/>
                  <a:gd name="T38" fmla="*/ 93 w 586"/>
                  <a:gd name="T39" fmla="*/ 0 h 500"/>
                  <a:gd name="T40" fmla="*/ 259 w 586"/>
                  <a:gd name="T41" fmla="*/ 205 h 500"/>
                  <a:gd name="T42" fmla="*/ 259 w 586"/>
                  <a:gd name="T43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86" h="500">
                    <a:moveTo>
                      <a:pt x="259" y="0"/>
                    </a:moveTo>
                    <a:lnTo>
                      <a:pt x="330" y="0"/>
                    </a:lnTo>
                    <a:lnTo>
                      <a:pt x="330" y="205"/>
                    </a:lnTo>
                    <a:lnTo>
                      <a:pt x="496" y="0"/>
                    </a:lnTo>
                    <a:lnTo>
                      <a:pt x="582" y="0"/>
                    </a:lnTo>
                    <a:lnTo>
                      <a:pt x="389" y="233"/>
                    </a:lnTo>
                    <a:lnTo>
                      <a:pt x="586" y="500"/>
                    </a:lnTo>
                    <a:lnTo>
                      <a:pt x="544" y="500"/>
                    </a:lnTo>
                    <a:lnTo>
                      <a:pt x="499" y="500"/>
                    </a:lnTo>
                    <a:lnTo>
                      <a:pt x="342" y="281"/>
                    </a:lnTo>
                    <a:lnTo>
                      <a:pt x="330" y="295"/>
                    </a:lnTo>
                    <a:lnTo>
                      <a:pt x="330" y="500"/>
                    </a:lnTo>
                    <a:lnTo>
                      <a:pt x="259" y="500"/>
                    </a:lnTo>
                    <a:lnTo>
                      <a:pt x="259" y="295"/>
                    </a:lnTo>
                    <a:lnTo>
                      <a:pt x="247" y="281"/>
                    </a:lnTo>
                    <a:lnTo>
                      <a:pt x="90" y="500"/>
                    </a:lnTo>
                    <a:lnTo>
                      <a:pt x="0" y="500"/>
                    </a:lnTo>
                    <a:lnTo>
                      <a:pt x="197" y="233"/>
                    </a:lnTo>
                    <a:lnTo>
                      <a:pt x="5" y="0"/>
                    </a:lnTo>
                    <a:lnTo>
                      <a:pt x="93" y="0"/>
                    </a:lnTo>
                    <a:lnTo>
                      <a:pt x="259" y="205"/>
                    </a:lnTo>
                    <a:lnTo>
                      <a:pt x="25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4F3203A7-1F7F-4A7D-A995-7950A26C9C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0576" y="3032126"/>
                <a:ext cx="542925" cy="793750"/>
              </a:xfrm>
              <a:custGeom>
                <a:avLst/>
                <a:gdLst>
                  <a:gd name="T0" fmla="*/ 71 w 342"/>
                  <a:gd name="T1" fmla="*/ 0 h 500"/>
                  <a:gd name="T2" fmla="*/ 71 w 342"/>
                  <a:gd name="T3" fmla="*/ 202 h 500"/>
                  <a:gd name="T4" fmla="*/ 270 w 342"/>
                  <a:gd name="T5" fmla="*/ 202 h 500"/>
                  <a:gd name="T6" fmla="*/ 270 w 342"/>
                  <a:gd name="T7" fmla="*/ 0 h 500"/>
                  <a:gd name="T8" fmla="*/ 342 w 342"/>
                  <a:gd name="T9" fmla="*/ 0 h 500"/>
                  <a:gd name="T10" fmla="*/ 342 w 342"/>
                  <a:gd name="T11" fmla="*/ 500 h 500"/>
                  <a:gd name="T12" fmla="*/ 270 w 342"/>
                  <a:gd name="T13" fmla="*/ 500 h 500"/>
                  <a:gd name="T14" fmla="*/ 270 w 342"/>
                  <a:gd name="T15" fmla="*/ 271 h 500"/>
                  <a:gd name="T16" fmla="*/ 71 w 342"/>
                  <a:gd name="T17" fmla="*/ 271 h 500"/>
                  <a:gd name="T18" fmla="*/ 71 w 342"/>
                  <a:gd name="T19" fmla="*/ 500 h 500"/>
                  <a:gd name="T20" fmla="*/ 0 w 342"/>
                  <a:gd name="T21" fmla="*/ 500 h 500"/>
                  <a:gd name="T22" fmla="*/ 0 w 342"/>
                  <a:gd name="T23" fmla="*/ 0 h 500"/>
                  <a:gd name="T24" fmla="*/ 71 w 342"/>
                  <a:gd name="T25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2" h="500">
                    <a:moveTo>
                      <a:pt x="71" y="0"/>
                    </a:moveTo>
                    <a:lnTo>
                      <a:pt x="71" y="202"/>
                    </a:lnTo>
                    <a:lnTo>
                      <a:pt x="270" y="202"/>
                    </a:lnTo>
                    <a:lnTo>
                      <a:pt x="270" y="0"/>
                    </a:lnTo>
                    <a:lnTo>
                      <a:pt x="342" y="0"/>
                    </a:lnTo>
                    <a:lnTo>
                      <a:pt x="342" y="500"/>
                    </a:lnTo>
                    <a:lnTo>
                      <a:pt x="270" y="500"/>
                    </a:lnTo>
                    <a:lnTo>
                      <a:pt x="270" y="271"/>
                    </a:lnTo>
                    <a:lnTo>
                      <a:pt x="71" y="271"/>
                    </a:lnTo>
                    <a:lnTo>
                      <a:pt x="71" y="500"/>
                    </a:lnTo>
                    <a:lnTo>
                      <a:pt x="0" y="500"/>
                    </a:lnTo>
                    <a:lnTo>
                      <a:pt x="0" y="0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F53C9DA8-45DE-40D8-9F24-1CB96E3043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64476" y="3032126"/>
                <a:ext cx="639763" cy="793750"/>
              </a:xfrm>
              <a:custGeom>
                <a:avLst/>
                <a:gdLst>
                  <a:gd name="T0" fmla="*/ 0 w 170"/>
                  <a:gd name="T1" fmla="*/ 210 h 210"/>
                  <a:gd name="T2" fmla="*/ 0 w 170"/>
                  <a:gd name="T3" fmla="*/ 0 h 210"/>
                  <a:gd name="T4" fmla="*/ 30 w 170"/>
                  <a:gd name="T5" fmla="*/ 0 h 210"/>
                  <a:gd name="T6" fmla="*/ 30 w 170"/>
                  <a:gd name="T7" fmla="*/ 88 h 210"/>
                  <a:gd name="T8" fmla="*/ 52 w 170"/>
                  <a:gd name="T9" fmla="*/ 88 h 210"/>
                  <a:gd name="T10" fmla="*/ 101 w 170"/>
                  <a:gd name="T11" fmla="*/ 104 h 210"/>
                  <a:gd name="T12" fmla="*/ 120 w 170"/>
                  <a:gd name="T13" fmla="*/ 149 h 210"/>
                  <a:gd name="T14" fmla="*/ 113 w 170"/>
                  <a:gd name="T15" fmla="*/ 177 h 210"/>
                  <a:gd name="T16" fmla="*/ 95 w 170"/>
                  <a:gd name="T17" fmla="*/ 199 h 210"/>
                  <a:gd name="T18" fmla="*/ 52 w 170"/>
                  <a:gd name="T19" fmla="*/ 210 h 210"/>
                  <a:gd name="T20" fmla="*/ 0 w 170"/>
                  <a:gd name="T21" fmla="*/ 210 h 210"/>
                  <a:gd name="T22" fmla="*/ 30 w 170"/>
                  <a:gd name="T23" fmla="*/ 117 h 210"/>
                  <a:gd name="T24" fmla="*/ 30 w 170"/>
                  <a:gd name="T25" fmla="*/ 180 h 210"/>
                  <a:gd name="T26" fmla="*/ 51 w 170"/>
                  <a:gd name="T27" fmla="*/ 180 h 210"/>
                  <a:gd name="T28" fmla="*/ 90 w 170"/>
                  <a:gd name="T29" fmla="*/ 149 h 210"/>
                  <a:gd name="T30" fmla="*/ 81 w 170"/>
                  <a:gd name="T31" fmla="*/ 127 h 210"/>
                  <a:gd name="T32" fmla="*/ 51 w 170"/>
                  <a:gd name="T33" fmla="*/ 117 h 210"/>
                  <a:gd name="T34" fmla="*/ 30 w 170"/>
                  <a:gd name="T35" fmla="*/ 117 h 210"/>
                  <a:gd name="T36" fmla="*/ 140 w 170"/>
                  <a:gd name="T37" fmla="*/ 0 h 210"/>
                  <a:gd name="T38" fmla="*/ 170 w 170"/>
                  <a:gd name="T39" fmla="*/ 0 h 210"/>
                  <a:gd name="T40" fmla="*/ 170 w 170"/>
                  <a:gd name="T41" fmla="*/ 210 h 210"/>
                  <a:gd name="T42" fmla="*/ 140 w 170"/>
                  <a:gd name="T43" fmla="*/ 210 h 210"/>
                  <a:gd name="T44" fmla="*/ 140 w 170"/>
                  <a:gd name="T45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0" h="210">
                    <a:moveTo>
                      <a:pt x="0" y="21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88"/>
                      <a:pt x="30" y="88"/>
                      <a:pt x="30" y="88"/>
                    </a:cubicBezTo>
                    <a:cubicBezTo>
                      <a:pt x="52" y="88"/>
                      <a:pt x="52" y="88"/>
                      <a:pt x="52" y="88"/>
                    </a:cubicBezTo>
                    <a:cubicBezTo>
                      <a:pt x="73" y="88"/>
                      <a:pt x="89" y="93"/>
                      <a:pt x="101" y="104"/>
                    </a:cubicBezTo>
                    <a:cubicBezTo>
                      <a:pt x="114" y="115"/>
                      <a:pt x="120" y="130"/>
                      <a:pt x="120" y="149"/>
                    </a:cubicBezTo>
                    <a:cubicBezTo>
                      <a:pt x="120" y="159"/>
                      <a:pt x="118" y="168"/>
                      <a:pt x="113" y="177"/>
                    </a:cubicBezTo>
                    <a:cubicBezTo>
                      <a:pt x="109" y="186"/>
                      <a:pt x="103" y="193"/>
                      <a:pt x="95" y="199"/>
                    </a:cubicBezTo>
                    <a:cubicBezTo>
                      <a:pt x="85" y="206"/>
                      <a:pt x="70" y="210"/>
                      <a:pt x="52" y="210"/>
                    </a:cubicBezTo>
                    <a:lnTo>
                      <a:pt x="0" y="210"/>
                    </a:lnTo>
                    <a:close/>
                    <a:moveTo>
                      <a:pt x="30" y="117"/>
                    </a:moveTo>
                    <a:cubicBezTo>
                      <a:pt x="30" y="180"/>
                      <a:pt x="30" y="180"/>
                      <a:pt x="30" y="180"/>
                    </a:cubicBezTo>
                    <a:cubicBezTo>
                      <a:pt x="51" y="180"/>
                      <a:pt x="51" y="180"/>
                      <a:pt x="51" y="180"/>
                    </a:cubicBezTo>
                    <a:cubicBezTo>
                      <a:pt x="77" y="180"/>
                      <a:pt x="90" y="170"/>
                      <a:pt x="90" y="149"/>
                    </a:cubicBezTo>
                    <a:cubicBezTo>
                      <a:pt x="90" y="140"/>
                      <a:pt x="87" y="133"/>
                      <a:pt x="81" y="127"/>
                    </a:cubicBezTo>
                    <a:cubicBezTo>
                      <a:pt x="76" y="120"/>
                      <a:pt x="66" y="117"/>
                      <a:pt x="51" y="117"/>
                    </a:cubicBezTo>
                    <a:lnTo>
                      <a:pt x="30" y="117"/>
                    </a:lnTo>
                    <a:close/>
                    <a:moveTo>
                      <a:pt x="140" y="0"/>
                    </a:moveTo>
                    <a:cubicBezTo>
                      <a:pt x="170" y="0"/>
                      <a:pt x="170" y="0"/>
                      <a:pt x="170" y="0"/>
                    </a:cubicBezTo>
                    <a:cubicBezTo>
                      <a:pt x="170" y="210"/>
                      <a:pt x="170" y="210"/>
                      <a:pt x="170" y="210"/>
                    </a:cubicBezTo>
                    <a:cubicBezTo>
                      <a:pt x="140" y="210"/>
                      <a:pt x="140" y="210"/>
                      <a:pt x="140" y="210"/>
                    </a:cubicBezTo>
                    <a:lnTo>
                      <a:pt x="14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16">
                <a:extLst>
                  <a:ext uri="{FF2B5EF4-FFF2-40B4-BE49-F238E27FC236}">
                    <a16:creationId xmlns:a16="http://schemas.microsoft.com/office/drawing/2014/main" id="{34C9486D-411A-4EC1-8CF5-9BEF72E992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24301" y="3032126"/>
                <a:ext cx="762000" cy="793750"/>
              </a:xfrm>
              <a:custGeom>
                <a:avLst/>
                <a:gdLst>
                  <a:gd name="T0" fmla="*/ 29 w 202"/>
                  <a:gd name="T1" fmla="*/ 30 h 210"/>
                  <a:gd name="T2" fmla="*/ 101 w 202"/>
                  <a:gd name="T3" fmla="*/ 0 h 210"/>
                  <a:gd name="T4" fmla="*/ 173 w 202"/>
                  <a:gd name="T5" fmla="*/ 30 h 210"/>
                  <a:gd name="T6" fmla="*/ 202 w 202"/>
                  <a:gd name="T7" fmla="*/ 105 h 210"/>
                  <a:gd name="T8" fmla="*/ 173 w 202"/>
                  <a:gd name="T9" fmla="*/ 180 h 210"/>
                  <a:gd name="T10" fmla="*/ 101 w 202"/>
                  <a:gd name="T11" fmla="*/ 210 h 210"/>
                  <a:gd name="T12" fmla="*/ 29 w 202"/>
                  <a:gd name="T13" fmla="*/ 180 h 210"/>
                  <a:gd name="T14" fmla="*/ 0 w 202"/>
                  <a:gd name="T15" fmla="*/ 105 h 210"/>
                  <a:gd name="T16" fmla="*/ 29 w 202"/>
                  <a:gd name="T17" fmla="*/ 30 h 210"/>
                  <a:gd name="T18" fmla="*/ 50 w 202"/>
                  <a:gd name="T19" fmla="*/ 160 h 210"/>
                  <a:gd name="T20" fmla="*/ 101 w 202"/>
                  <a:gd name="T21" fmla="*/ 181 h 210"/>
                  <a:gd name="T22" fmla="*/ 152 w 202"/>
                  <a:gd name="T23" fmla="*/ 160 h 210"/>
                  <a:gd name="T24" fmla="*/ 172 w 202"/>
                  <a:gd name="T25" fmla="*/ 105 h 210"/>
                  <a:gd name="T26" fmla="*/ 152 w 202"/>
                  <a:gd name="T27" fmla="*/ 50 h 210"/>
                  <a:gd name="T28" fmla="*/ 101 w 202"/>
                  <a:gd name="T29" fmla="*/ 29 h 210"/>
                  <a:gd name="T30" fmla="*/ 50 w 202"/>
                  <a:gd name="T31" fmla="*/ 50 h 210"/>
                  <a:gd name="T32" fmla="*/ 30 w 202"/>
                  <a:gd name="T33" fmla="*/ 105 h 210"/>
                  <a:gd name="T34" fmla="*/ 50 w 202"/>
                  <a:gd name="T35" fmla="*/ 16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2" h="210">
                    <a:moveTo>
                      <a:pt x="29" y="30"/>
                    </a:moveTo>
                    <a:cubicBezTo>
                      <a:pt x="48" y="10"/>
                      <a:pt x="72" y="0"/>
                      <a:pt x="101" y="0"/>
                    </a:cubicBezTo>
                    <a:cubicBezTo>
                      <a:pt x="130" y="0"/>
                      <a:pt x="154" y="10"/>
                      <a:pt x="173" y="30"/>
                    </a:cubicBezTo>
                    <a:cubicBezTo>
                      <a:pt x="192" y="50"/>
                      <a:pt x="202" y="75"/>
                      <a:pt x="202" y="105"/>
                    </a:cubicBezTo>
                    <a:cubicBezTo>
                      <a:pt x="202" y="135"/>
                      <a:pt x="192" y="160"/>
                      <a:pt x="173" y="180"/>
                    </a:cubicBezTo>
                    <a:cubicBezTo>
                      <a:pt x="154" y="200"/>
                      <a:pt x="130" y="210"/>
                      <a:pt x="101" y="210"/>
                    </a:cubicBezTo>
                    <a:cubicBezTo>
                      <a:pt x="72" y="210"/>
                      <a:pt x="48" y="200"/>
                      <a:pt x="29" y="180"/>
                    </a:cubicBezTo>
                    <a:cubicBezTo>
                      <a:pt x="10" y="160"/>
                      <a:pt x="0" y="135"/>
                      <a:pt x="0" y="105"/>
                    </a:cubicBezTo>
                    <a:cubicBezTo>
                      <a:pt x="0" y="75"/>
                      <a:pt x="10" y="50"/>
                      <a:pt x="29" y="30"/>
                    </a:cubicBezTo>
                    <a:moveTo>
                      <a:pt x="50" y="160"/>
                    </a:moveTo>
                    <a:cubicBezTo>
                      <a:pt x="63" y="174"/>
                      <a:pt x="80" y="181"/>
                      <a:pt x="101" y="181"/>
                    </a:cubicBezTo>
                    <a:cubicBezTo>
                      <a:pt x="122" y="181"/>
                      <a:pt x="139" y="174"/>
                      <a:pt x="152" y="160"/>
                    </a:cubicBezTo>
                    <a:cubicBezTo>
                      <a:pt x="165" y="146"/>
                      <a:pt x="172" y="127"/>
                      <a:pt x="172" y="105"/>
                    </a:cubicBezTo>
                    <a:cubicBezTo>
                      <a:pt x="172" y="83"/>
                      <a:pt x="165" y="64"/>
                      <a:pt x="152" y="50"/>
                    </a:cubicBezTo>
                    <a:cubicBezTo>
                      <a:pt x="139" y="36"/>
                      <a:pt x="122" y="29"/>
                      <a:pt x="101" y="29"/>
                    </a:cubicBezTo>
                    <a:cubicBezTo>
                      <a:pt x="80" y="29"/>
                      <a:pt x="63" y="36"/>
                      <a:pt x="50" y="50"/>
                    </a:cubicBezTo>
                    <a:cubicBezTo>
                      <a:pt x="36" y="64"/>
                      <a:pt x="30" y="83"/>
                      <a:pt x="30" y="105"/>
                    </a:cubicBezTo>
                    <a:cubicBezTo>
                      <a:pt x="30" y="127"/>
                      <a:pt x="36" y="146"/>
                      <a:pt x="50" y="16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17">
                <a:extLst>
                  <a:ext uri="{FF2B5EF4-FFF2-40B4-BE49-F238E27FC236}">
                    <a16:creationId xmlns:a16="http://schemas.microsoft.com/office/drawing/2014/main" id="{7E066F66-E06F-40A6-A5E4-A0C4420200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27651" y="3032126"/>
                <a:ext cx="760413" cy="793750"/>
              </a:xfrm>
              <a:custGeom>
                <a:avLst/>
                <a:gdLst>
                  <a:gd name="T0" fmla="*/ 29 w 202"/>
                  <a:gd name="T1" fmla="*/ 30 h 210"/>
                  <a:gd name="T2" fmla="*/ 101 w 202"/>
                  <a:gd name="T3" fmla="*/ 0 h 210"/>
                  <a:gd name="T4" fmla="*/ 173 w 202"/>
                  <a:gd name="T5" fmla="*/ 30 h 210"/>
                  <a:gd name="T6" fmla="*/ 202 w 202"/>
                  <a:gd name="T7" fmla="*/ 105 h 210"/>
                  <a:gd name="T8" fmla="*/ 173 w 202"/>
                  <a:gd name="T9" fmla="*/ 180 h 210"/>
                  <a:gd name="T10" fmla="*/ 101 w 202"/>
                  <a:gd name="T11" fmla="*/ 210 h 210"/>
                  <a:gd name="T12" fmla="*/ 29 w 202"/>
                  <a:gd name="T13" fmla="*/ 180 h 210"/>
                  <a:gd name="T14" fmla="*/ 0 w 202"/>
                  <a:gd name="T15" fmla="*/ 105 h 210"/>
                  <a:gd name="T16" fmla="*/ 29 w 202"/>
                  <a:gd name="T17" fmla="*/ 30 h 210"/>
                  <a:gd name="T18" fmla="*/ 50 w 202"/>
                  <a:gd name="T19" fmla="*/ 160 h 210"/>
                  <a:gd name="T20" fmla="*/ 101 w 202"/>
                  <a:gd name="T21" fmla="*/ 181 h 210"/>
                  <a:gd name="T22" fmla="*/ 152 w 202"/>
                  <a:gd name="T23" fmla="*/ 160 h 210"/>
                  <a:gd name="T24" fmla="*/ 172 w 202"/>
                  <a:gd name="T25" fmla="*/ 105 h 210"/>
                  <a:gd name="T26" fmla="*/ 152 w 202"/>
                  <a:gd name="T27" fmla="*/ 50 h 210"/>
                  <a:gd name="T28" fmla="*/ 101 w 202"/>
                  <a:gd name="T29" fmla="*/ 29 h 210"/>
                  <a:gd name="T30" fmla="*/ 50 w 202"/>
                  <a:gd name="T31" fmla="*/ 50 h 210"/>
                  <a:gd name="T32" fmla="*/ 30 w 202"/>
                  <a:gd name="T33" fmla="*/ 105 h 210"/>
                  <a:gd name="T34" fmla="*/ 50 w 202"/>
                  <a:gd name="T35" fmla="*/ 16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2" h="210">
                    <a:moveTo>
                      <a:pt x="29" y="30"/>
                    </a:moveTo>
                    <a:cubicBezTo>
                      <a:pt x="48" y="10"/>
                      <a:pt x="72" y="0"/>
                      <a:pt x="101" y="0"/>
                    </a:cubicBezTo>
                    <a:cubicBezTo>
                      <a:pt x="130" y="0"/>
                      <a:pt x="154" y="10"/>
                      <a:pt x="173" y="30"/>
                    </a:cubicBezTo>
                    <a:cubicBezTo>
                      <a:pt x="192" y="50"/>
                      <a:pt x="202" y="75"/>
                      <a:pt x="202" y="105"/>
                    </a:cubicBezTo>
                    <a:cubicBezTo>
                      <a:pt x="202" y="135"/>
                      <a:pt x="192" y="160"/>
                      <a:pt x="173" y="180"/>
                    </a:cubicBezTo>
                    <a:cubicBezTo>
                      <a:pt x="154" y="200"/>
                      <a:pt x="130" y="210"/>
                      <a:pt x="101" y="210"/>
                    </a:cubicBezTo>
                    <a:cubicBezTo>
                      <a:pt x="72" y="210"/>
                      <a:pt x="48" y="200"/>
                      <a:pt x="29" y="180"/>
                    </a:cubicBezTo>
                    <a:cubicBezTo>
                      <a:pt x="10" y="160"/>
                      <a:pt x="0" y="135"/>
                      <a:pt x="0" y="105"/>
                    </a:cubicBezTo>
                    <a:cubicBezTo>
                      <a:pt x="0" y="75"/>
                      <a:pt x="10" y="50"/>
                      <a:pt x="29" y="30"/>
                    </a:cubicBezTo>
                    <a:moveTo>
                      <a:pt x="50" y="160"/>
                    </a:moveTo>
                    <a:cubicBezTo>
                      <a:pt x="63" y="174"/>
                      <a:pt x="80" y="181"/>
                      <a:pt x="101" y="181"/>
                    </a:cubicBezTo>
                    <a:cubicBezTo>
                      <a:pt x="122" y="181"/>
                      <a:pt x="139" y="174"/>
                      <a:pt x="152" y="160"/>
                    </a:cubicBezTo>
                    <a:cubicBezTo>
                      <a:pt x="165" y="146"/>
                      <a:pt x="172" y="127"/>
                      <a:pt x="172" y="105"/>
                    </a:cubicBezTo>
                    <a:cubicBezTo>
                      <a:pt x="172" y="83"/>
                      <a:pt x="165" y="64"/>
                      <a:pt x="152" y="50"/>
                    </a:cubicBezTo>
                    <a:cubicBezTo>
                      <a:pt x="139" y="36"/>
                      <a:pt x="122" y="29"/>
                      <a:pt x="101" y="29"/>
                    </a:cubicBezTo>
                    <a:cubicBezTo>
                      <a:pt x="80" y="29"/>
                      <a:pt x="63" y="36"/>
                      <a:pt x="50" y="50"/>
                    </a:cubicBezTo>
                    <a:cubicBezTo>
                      <a:pt x="37" y="64"/>
                      <a:pt x="30" y="83"/>
                      <a:pt x="30" y="105"/>
                    </a:cubicBezTo>
                    <a:cubicBezTo>
                      <a:pt x="30" y="127"/>
                      <a:pt x="37" y="146"/>
                      <a:pt x="50" y="16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8">
                <a:extLst>
                  <a:ext uri="{FF2B5EF4-FFF2-40B4-BE49-F238E27FC236}">
                    <a16:creationId xmlns:a16="http://schemas.microsoft.com/office/drawing/2014/main" id="{24CE1B13-1812-4FD0-85F1-EA0672B6B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9488" y="3032126"/>
                <a:ext cx="584200" cy="793750"/>
              </a:xfrm>
              <a:custGeom>
                <a:avLst/>
                <a:gdLst>
                  <a:gd name="T0" fmla="*/ 368 w 368"/>
                  <a:gd name="T1" fmla="*/ 500 h 500"/>
                  <a:gd name="T2" fmla="*/ 223 w 368"/>
                  <a:gd name="T3" fmla="*/ 243 h 500"/>
                  <a:gd name="T4" fmla="*/ 356 w 368"/>
                  <a:gd name="T5" fmla="*/ 0 h 500"/>
                  <a:gd name="T6" fmla="*/ 277 w 368"/>
                  <a:gd name="T7" fmla="*/ 0 h 500"/>
                  <a:gd name="T8" fmla="*/ 185 w 368"/>
                  <a:gd name="T9" fmla="*/ 174 h 500"/>
                  <a:gd name="T10" fmla="*/ 92 w 368"/>
                  <a:gd name="T11" fmla="*/ 0 h 500"/>
                  <a:gd name="T12" fmla="*/ 14 w 368"/>
                  <a:gd name="T13" fmla="*/ 0 h 500"/>
                  <a:gd name="T14" fmla="*/ 147 w 368"/>
                  <a:gd name="T15" fmla="*/ 243 h 500"/>
                  <a:gd name="T16" fmla="*/ 0 w 368"/>
                  <a:gd name="T17" fmla="*/ 500 h 500"/>
                  <a:gd name="T18" fmla="*/ 80 w 368"/>
                  <a:gd name="T19" fmla="*/ 500 h 500"/>
                  <a:gd name="T20" fmla="*/ 185 w 368"/>
                  <a:gd name="T21" fmla="*/ 309 h 500"/>
                  <a:gd name="T22" fmla="*/ 289 w 368"/>
                  <a:gd name="T23" fmla="*/ 500 h 500"/>
                  <a:gd name="T24" fmla="*/ 368 w 368"/>
                  <a:gd name="T25" fmla="*/ 50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8" h="500">
                    <a:moveTo>
                      <a:pt x="368" y="500"/>
                    </a:moveTo>
                    <a:lnTo>
                      <a:pt x="223" y="243"/>
                    </a:lnTo>
                    <a:lnTo>
                      <a:pt x="356" y="0"/>
                    </a:lnTo>
                    <a:lnTo>
                      <a:pt x="277" y="0"/>
                    </a:lnTo>
                    <a:lnTo>
                      <a:pt x="185" y="174"/>
                    </a:lnTo>
                    <a:lnTo>
                      <a:pt x="92" y="0"/>
                    </a:lnTo>
                    <a:lnTo>
                      <a:pt x="14" y="0"/>
                    </a:lnTo>
                    <a:lnTo>
                      <a:pt x="147" y="243"/>
                    </a:lnTo>
                    <a:lnTo>
                      <a:pt x="0" y="500"/>
                    </a:lnTo>
                    <a:lnTo>
                      <a:pt x="80" y="500"/>
                    </a:lnTo>
                    <a:lnTo>
                      <a:pt x="185" y="309"/>
                    </a:lnTo>
                    <a:lnTo>
                      <a:pt x="289" y="500"/>
                    </a:lnTo>
                    <a:lnTo>
                      <a:pt x="368" y="5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A9DDEE1F-0164-4891-997A-DE1E0E3C158B}"/>
                </a:ext>
              </a:extLst>
            </p:cNvPr>
            <p:cNvGrpSpPr/>
            <p:nvPr/>
          </p:nvGrpSpPr>
          <p:grpSpPr>
            <a:xfrm>
              <a:off x="2700336" y="1603538"/>
              <a:ext cx="6791325" cy="3478213"/>
              <a:chOff x="2700338" y="1687513"/>
              <a:chExt cx="6791325" cy="3478213"/>
            </a:xfrm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2E3AA8E6-23F1-41EA-89FC-A461D334DF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0338" y="1687513"/>
                <a:ext cx="6034088" cy="3478213"/>
              </a:xfrm>
              <a:custGeom>
                <a:avLst/>
                <a:gdLst>
                  <a:gd name="T0" fmla="*/ 1536 w 1601"/>
                  <a:gd name="T1" fmla="*/ 93 h 921"/>
                  <a:gd name="T2" fmla="*/ 1527 w 1601"/>
                  <a:gd name="T3" fmla="*/ 83 h 921"/>
                  <a:gd name="T4" fmla="*/ 1494 w 1601"/>
                  <a:gd name="T5" fmla="*/ 55 h 921"/>
                  <a:gd name="T6" fmla="*/ 1325 w 1601"/>
                  <a:gd name="T7" fmla="*/ 0 h 921"/>
                  <a:gd name="T8" fmla="*/ 276 w 1601"/>
                  <a:gd name="T9" fmla="*/ 0 h 921"/>
                  <a:gd name="T10" fmla="*/ 0 w 1601"/>
                  <a:gd name="T11" fmla="*/ 264 h 921"/>
                  <a:gd name="T12" fmla="*/ 0 w 1601"/>
                  <a:gd name="T13" fmla="*/ 656 h 921"/>
                  <a:gd name="T14" fmla="*/ 276 w 1601"/>
                  <a:gd name="T15" fmla="*/ 921 h 921"/>
                  <a:gd name="T16" fmla="*/ 1325 w 1601"/>
                  <a:gd name="T17" fmla="*/ 921 h 921"/>
                  <a:gd name="T18" fmla="*/ 1497 w 1601"/>
                  <a:gd name="T19" fmla="*/ 864 h 921"/>
                  <a:gd name="T20" fmla="*/ 1446 w 1601"/>
                  <a:gd name="T21" fmla="*/ 864 h 921"/>
                  <a:gd name="T22" fmla="*/ 1325 w 1601"/>
                  <a:gd name="T23" fmla="*/ 894 h 921"/>
                  <a:gd name="T24" fmla="*/ 276 w 1601"/>
                  <a:gd name="T25" fmla="*/ 894 h 921"/>
                  <a:gd name="T26" fmla="*/ 28 w 1601"/>
                  <a:gd name="T27" fmla="*/ 656 h 921"/>
                  <a:gd name="T28" fmla="*/ 28 w 1601"/>
                  <a:gd name="T29" fmla="*/ 264 h 921"/>
                  <a:gd name="T30" fmla="*/ 276 w 1601"/>
                  <a:gd name="T31" fmla="*/ 27 h 921"/>
                  <a:gd name="T32" fmla="*/ 1325 w 1601"/>
                  <a:gd name="T33" fmla="*/ 27 h 921"/>
                  <a:gd name="T34" fmla="*/ 1476 w 1601"/>
                  <a:gd name="T35" fmla="*/ 76 h 921"/>
                  <a:gd name="T36" fmla="*/ 1486 w 1601"/>
                  <a:gd name="T37" fmla="*/ 83 h 921"/>
                  <a:gd name="T38" fmla="*/ 1497 w 1601"/>
                  <a:gd name="T39" fmla="*/ 93 h 921"/>
                  <a:gd name="T40" fmla="*/ 1573 w 1601"/>
                  <a:gd name="T41" fmla="*/ 264 h 921"/>
                  <a:gd name="T42" fmla="*/ 1573 w 1601"/>
                  <a:gd name="T43" fmla="*/ 301 h 921"/>
                  <a:gd name="T44" fmla="*/ 1601 w 1601"/>
                  <a:gd name="T45" fmla="*/ 301 h 921"/>
                  <a:gd name="T46" fmla="*/ 1601 w 1601"/>
                  <a:gd name="T47" fmla="*/ 264 h 921"/>
                  <a:gd name="T48" fmla="*/ 1536 w 1601"/>
                  <a:gd name="T49" fmla="*/ 93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01" h="921">
                    <a:moveTo>
                      <a:pt x="1536" y="93"/>
                    </a:moveTo>
                    <a:cubicBezTo>
                      <a:pt x="1530" y="86"/>
                      <a:pt x="1533" y="89"/>
                      <a:pt x="1527" y="83"/>
                    </a:cubicBezTo>
                    <a:cubicBezTo>
                      <a:pt x="1519" y="77"/>
                      <a:pt x="1502" y="61"/>
                      <a:pt x="1494" y="55"/>
                    </a:cubicBezTo>
                    <a:cubicBezTo>
                      <a:pt x="1448" y="20"/>
                      <a:pt x="1389" y="0"/>
                      <a:pt x="1325" y="0"/>
                    </a:cubicBezTo>
                    <a:cubicBezTo>
                      <a:pt x="276" y="0"/>
                      <a:pt x="276" y="0"/>
                      <a:pt x="276" y="0"/>
                    </a:cubicBezTo>
                    <a:cubicBezTo>
                      <a:pt x="123" y="0"/>
                      <a:pt x="0" y="118"/>
                      <a:pt x="0" y="264"/>
                    </a:cubicBezTo>
                    <a:cubicBezTo>
                      <a:pt x="0" y="656"/>
                      <a:pt x="0" y="656"/>
                      <a:pt x="0" y="656"/>
                    </a:cubicBezTo>
                    <a:cubicBezTo>
                      <a:pt x="0" y="802"/>
                      <a:pt x="123" y="921"/>
                      <a:pt x="276" y="921"/>
                    </a:cubicBezTo>
                    <a:cubicBezTo>
                      <a:pt x="1325" y="921"/>
                      <a:pt x="1325" y="921"/>
                      <a:pt x="1325" y="921"/>
                    </a:cubicBezTo>
                    <a:cubicBezTo>
                      <a:pt x="1390" y="921"/>
                      <a:pt x="1450" y="900"/>
                      <a:pt x="1497" y="864"/>
                    </a:cubicBezTo>
                    <a:cubicBezTo>
                      <a:pt x="1446" y="864"/>
                      <a:pt x="1446" y="864"/>
                      <a:pt x="1446" y="864"/>
                    </a:cubicBezTo>
                    <a:cubicBezTo>
                      <a:pt x="1410" y="883"/>
                      <a:pt x="1369" y="894"/>
                      <a:pt x="1325" y="894"/>
                    </a:cubicBezTo>
                    <a:cubicBezTo>
                      <a:pt x="276" y="894"/>
                      <a:pt x="276" y="894"/>
                      <a:pt x="276" y="894"/>
                    </a:cubicBezTo>
                    <a:cubicBezTo>
                      <a:pt x="139" y="894"/>
                      <a:pt x="28" y="788"/>
                      <a:pt x="28" y="656"/>
                    </a:cubicBezTo>
                    <a:cubicBezTo>
                      <a:pt x="28" y="264"/>
                      <a:pt x="28" y="264"/>
                      <a:pt x="28" y="264"/>
                    </a:cubicBezTo>
                    <a:cubicBezTo>
                      <a:pt x="28" y="133"/>
                      <a:pt x="139" y="27"/>
                      <a:pt x="276" y="27"/>
                    </a:cubicBezTo>
                    <a:cubicBezTo>
                      <a:pt x="1325" y="27"/>
                      <a:pt x="1325" y="27"/>
                      <a:pt x="1325" y="27"/>
                    </a:cubicBezTo>
                    <a:cubicBezTo>
                      <a:pt x="1382" y="27"/>
                      <a:pt x="1434" y="45"/>
                      <a:pt x="1476" y="76"/>
                    </a:cubicBezTo>
                    <a:cubicBezTo>
                      <a:pt x="1479" y="78"/>
                      <a:pt x="1483" y="81"/>
                      <a:pt x="1486" y="83"/>
                    </a:cubicBezTo>
                    <a:cubicBezTo>
                      <a:pt x="1490" y="86"/>
                      <a:pt x="1493" y="90"/>
                      <a:pt x="1497" y="93"/>
                    </a:cubicBezTo>
                    <a:cubicBezTo>
                      <a:pt x="1544" y="136"/>
                      <a:pt x="1573" y="197"/>
                      <a:pt x="1573" y="264"/>
                    </a:cubicBezTo>
                    <a:cubicBezTo>
                      <a:pt x="1573" y="301"/>
                      <a:pt x="1573" y="301"/>
                      <a:pt x="1573" y="301"/>
                    </a:cubicBezTo>
                    <a:cubicBezTo>
                      <a:pt x="1601" y="301"/>
                      <a:pt x="1601" y="301"/>
                      <a:pt x="1601" y="301"/>
                    </a:cubicBezTo>
                    <a:cubicBezTo>
                      <a:pt x="1601" y="264"/>
                      <a:pt x="1601" y="264"/>
                      <a:pt x="1601" y="264"/>
                    </a:cubicBezTo>
                    <a:cubicBezTo>
                      <a:pt x="1601" y="199"/>
                      <a:pt x="1577" y="139"/>
                      <a:pt x="1536" y="93"/>
                    </a:cubicBezTo>
                  </a:path>
                </a:pathLst>
              </a:custGeom>
              <a:solidFill>
                <a:srgbClr val="EF60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5" name="Группа 14">
                <a:extLst>
                  <a:ext uri="{FF2B5EF4-FFF2-40B4-BE49-F238E27FC236}">
                    <a16:creationId xmlns:a16="http://schemas.microsoft.com/office/drawing/2014/main" id="{5A50466A-B8E5-443A-8106-541C886432A9}"/>
                  </a:ext>
                </a:extLst>
              </p:cNvPr>
              <p:cNvGrpSpPr/>
              <p:nvPr/>
            </p:nvGrpSpPr>
            <p:grpSpPr>
              <a:xfrm>
                <a:off x="3152776" y="3965576"/>
                <a:ext cx="6338887" cy="792163"/>
                <a:chOff x="3152776" y="3965576"/>
                <a:chExt cx="6338887" cy="792163"/>
              </a:xfrm>
            </p:grpSpPr>
            <p:sp>
              <p:nvSpPr>
                <p:cNvPr id="16" name="Freeform 19">
                  <a:extLst>
                    <a:ext uri="{FF2B5EF4-FFF2-40B4-BE49-F238E27FC236}">
                      <a16:creationId xmlns:a16="http://schemas.microsoft.com/office/drawing/2014/main" id="{A28D62ED-FD63-42BE-9C1C-83A9A1EBC4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2776" y="3965576"/>
                  <a:ext cx="620713" cy="792163"/>
                </a:xfrm>
                <a:custGeom>
                  <a:avLst/>
                  <a:gdLst>
                    <a:gd name="T0" fmla="*/ 318 w 391"/>
                    <a:gd name="T1" fmla="*/ 499 h 499"/>
                    <a:gd name="T2" fmla="*/ 318 w 391"/>
                    <a:gd name="T3" fmla="*/ 169 h 499"/>
                    <a:gd name="T4" fmla="*/ 0 w 391"/>
                    <a:gd name="T5" fmla="*/ 499 h 499"/>
                    <a:gd name="T6" fmla="*/ 0 w 391"/>
                    <a:gd name="T7" fmla="*/ 0 h 499"/>
                    <a:gd name="T8" fmla="*/ 71 w 391"/>
                    <a:gd name="T9" fmla="*/ 0 h 499"/>
                    <a:gd name="T10" fmla="*/ 71 w 391"/>
                    <a:gd name="T11" fmla="*/ 340 h 499"/>
                    <a:gd name="T12" fmla="*/ 391 w 391"/>
                    <a:gd name="T13" fmla="*/ 0 h 499"/>
                    <a:gd name="T14" fmla="*/ 391 w 391"/>
                    <a:gd name="T15" fmla="*/ 499 h 499"/>
                    <a:gd name="T16" fmla="*/ 318 w 391"/>
                    <a:gd name="T17" fmla="*/ 499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91" h="499">
                      <a:moveTo>
                        <a:pt x="318" y="499"/>
                      </a:moveTo>
                      <a:lnTo>
                        <a:pt x="318" y="169"/>
                      </a:lnTo>
                      <a:lnTo>
                        <a:pt x="0" y="499"/>
                      </a:lnTo>
                      <a:lnTo>
                        <a:pt x="0" y="0"/>
                      </a:lnTo>
                      <a:lnTo>
                        <a:pt x="71" y="0"/>
                      </a:lnTo>
                      <a:lnTo>
                        <a:pt x="71" y="340"/>
                      </a:lnTo>
                      <a:lnTo>
                        <a:pt x="391" y="0"/>
                      </a:lnTo>
                      <a:lnTo>
                        <a:pt x="391" y="499"/>
                      </a:lnTo>
                      <a:lnTo>
                        <a:pt x="318" y="499"/>
                      </a:lnTo>
                      <a:close/>
                    </a:path>
                  </a:pathLst>
                </a:custGeom>
                <a:solidFill>
                  <a:srgbClr val="F06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F34DD32B-B7FB-4A5B-A95D-79B53D630B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1288" y="3965576"/>
                  <a:ext cx="554038" cy="792163"/>
                </a:xfrm>
                <a:custGeom>
                  <a:avLst/>
                  <a:gdLst>
                    <a:gd name="T0" fmla="*/ 74 w 349"/>
                    <a:gd name="T1" fmla="*/ 0 h 499"/>
                    <a:gd name="T2" fmla="*/ 74 w 349"/>
                    <a:gd name="T3" fmla="*/ 202 h 499"/>
                    <a:gd name="T4" fmla="*/ 275 w 349"/>
                    <a:gd name="T5" fmla="*/ 202 h 499"/>
                    <a:gd name="T6" fmla="*/ 275 w 349"/>
                    <a:gd name="T7" fmla="*/ 0 h 499"/>
                    <a:gd name="T8" fmla="*/ 349 w 349"/>
                    <a:gd name="T9" fmla="*/ 0 h 499"/>
                    <a:gd name="T10" fmla="*/ 349 w 349"/>
                    <a:gd name="T11" fmla="*/ 499 h 499"/>
                    <a:gd name="T12" fmla="*/ 275 w 349"/>
                    <a:gd name="T13" fmla="*/ 499 h 499"/>
                    <a:gd name="T14" fmla="*/ 275 w 349"/>
                    <a:gd name="T15" fmla="*/ 273 h 499"/>
                    <a:gd name="T16" fmla="*/ 74 w 349"/>
                    <a:gd name="T17" fmla="*/ 273 h 499"/>
                    <a:gd name="T18" fmla="*/ 74 w 349"/>
                    <a:gd name="T19" fmla="*/ 499 h 499"/>
                    <a:gd name="T20" fmla="*/ 0 w 349"/>
                    <a:gd name="T21" fmla="*/ 499 h 499"/>
                    <a:gd name="T22" fmla="*/ 0 w 349"/>
                    <a:gd name="T23" fmla="*/ 0 h 499"/>
                    <a:gd name="T24" fmla="*/ 74 w 349"/>
                    <a:gd name="T25" fmla="*/ 0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49" h="499">
                      <a:moveTo>
                        <a:pt x="74" y="0"/>
                      </a:moveTo>
                      <a:lnTo>
                        <a:pt x="74" y="202"/>
                      </a:lnTo>
                      <a:lnTo>
                        <a:pt x="275" y="202"/>
                      </a:lnTo>
                      <a:lnTo>
                        <a:pt x="275" y="0"/>
                      </a:lnTo>
                      <a:lnTo>
                        <a:pt x="349" y="0"/>
                      </a:lnTo>
                      <a:lnTo>
                        <a:pt x="349" y="499"/>
                      </a:lnTo>
                      <a:lnTo>
                        <a:pt x="275" y="499"/>
                      </a:lnTo>
                      <a:lnTo>
                        <a:pt x="275" y="273"/>
                      </a:lnTo>
                      <a:lnTo>
                        <a:pt x="74" y="273"/>
                      </a:lnTo>
                      <a:lnTo>
                        <a:pt x="74" y="499"/>
                      </a:lnTo>
                      <a:lnTo>
                        <a:pt x="0" y="499"/>
                      </a:lnTo>
                      <a:lnTo>
                        <a:pt x="0" y="0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solidFill>
                  <a:srgbClr val="F06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8" name="Freeform 21">
                  <a:extLst>
                    <a:ext uri="{FF2B5EF4-FFF2-40B4-BE49-F238E27FC236}">
                      <a16:creationId xmlns:a16="http://schemas.microsoft.com/office/drawing/2014/main" id="{8C3D203F-247F-4FB2-880E-B63BD41B1D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86301" y="3965576"/>
                  <a:ext cx="617538" cy="792163"/>
                </a:xfrm>
                <a:custGeom>
                  <a:avLst/>
                  <a:gdLst>
                    <a:gd name="T0" fmla="*/ 318 w 389"/>
                    <a:gd name="T1" fmla="*/ 499 h 499"/>
                    <a:gd name="T2" fmla="*/ 318 w 389"/>
                    <a:gd name="T3" fmla="*/ 169 h 499"/>
                    <a:gd name="T4" fmla="*/ 0 w 389"/>
                    <a:gd name="T5" fmla="*/ 499 h 499"/>
                    <a:gd name="T6" fmla="*/ 0 w 389"/>
                    <a:gd name="T7" fmla="*/ 0 h 499"/>
                    <a:gd name="T8" fmla="*/ 71 w 389"/>
                    <a:gd name="T9" fmla="*/ 0 h 499"/>
                    <a:gd name="T10" fmla="*/ 71 w 389"/>
                    <a:gd name="T11" fmla="*/ 340 h 499"/>
                    <a:gd name="T12" fmla="*/ 389 w 389"/>
                    <a:gd name="T13" fmla="*/ 0 h 499"/>
                    <a:gd name="T14" fmla="*/ 389 w 389"/>
                    <a:gd name="T15" fmla="*/ 499 h 499"/>
                    <a:gd name="T16" fmla="*/ 318 w 389"/>
                    <a:gd name="T17" fmla="*/ 499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89" h="499">
                      <a:moveTo>
                        <a:pt x="318" y="499"/>
                      </a:moveTo>
                      <a:lnTo>
                        <a:pt x="318" y="169"/>
                      </a:lnTo>
                      <a:lnTo>
                        <a:pt x="0" y="499"/>
                      </a:lnTo>
                      <a:lnTo>
                        <a:pt x="0" y="0"/>
                      </a:lnTo>
                      <a:lnTo>
                        <a:pt x="71" y="0"/>
                      </a:lnTo>
                      <a:lnTo>
                        <a:pt x="71" y="340"/>
                      </a:lnTo>
                      <a:lnTo>
                        <a:pt x="389" y="0"/>
                      </a:lnTo>
                      <a:lnTo>
                        <a:pt x="389" y="499"/>
                      </a:lnTo>
                      <a:lnTo>
                        <a:pt x="318" y="499"/>
                      </a:lnTo>
                      <a:close/>
                    </a:path>
                  </a:pathLst>
                </a:custGeom>
                <a:solidFill>
                  <a:srgbClr val="F06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" name="Freeform 22">
                  <a:extLst>
                    <a:ext uri="{FF2B5EF4-FFF2-40B4-BE49-F238E27FC236}">
                      <a16:creationId xmlns:a16="http://schemas.microsoft.com/office/drawing/2014/main" id="{88CBE073-4073-42F0-A193-B1DDA59A69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84813" y="3968751"/>
                  <a:ext cx="638175" cy="788988"/>
                </a:xfrm>
                <a:custGeom>
                  <a:avLst/>
                  <a:gdLst>
                    <a:gd name="T0" fmla="*/ 0 w 402"/>
                    <a:gd name="T1" fmla="*/ 466 h 497"/>
                    <a:gd name="T2" fmla="*/ 0 w 402"/>
                    <a:gd name="T3" fmla="*/ 0 h 497"/>
                    <a:gd name="T4" fmla="*/ 74 w 402"/>
                    <a:gd name="T5" fmla="*/ 0 h 497"/>
                    <a:gd name="T6" fmla="*/ 74 w 402"/>
                    <a:gd name="T7" fmla="*/ 395 h 497"/>
                    <a:gd name="T8" fmla="*/ 269 w 402"/>
                    <a:gd name="T9" fmla="*/ 395 h 497"/>
                    <a:gd name="T10" fmla="*/ 269 w 402"/>
                    <a:gd name="T11" fmla="*/ 0 h 497"/>
                    <a:gd name="T12" fmla="*/ 340 w 402"/>
                    <a:gd name="T13" fmla="*/ 0 h 497"/>
                    <a:gd name="T14" fmla="*/ 340 w 402"/>
                    <a:gd name="T15" fmla="*/ 395 h 497"/>
                    <a:gd name="T16" fmla="*/ 402 w 402"/>
                    <a:gd name="T17" fmla="*/ 395 h 497"/>
                    <a:gd name="T18" fmla="*/ 402 w 402"/>
                    <a:gd name="T19" fmla="*/ 497 h 497"/>
                    <a:gd name="T20" fmla="*/ 333 w 402"/>
                    <a:gd name="T21" fmla="*/ 497 h 497"/>
                    <a:gd name="T22" fmla="*/ 333 w 402"/>
                    <a:gd name="T23" fmla="*/ 466 h 497"/>
                    <a:gd name="T24" fmla="*/ 0 w 402"/>
                    <a:gd name="T25" fmla="*/ 466 h 4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02" h="497">
                      <a:moveTo>
                        <a:pt x="0" y="466"/>
                      </a:moveTo>
                      <a:lnTo>
                        <a:pt x="0" y="0"/>
                      </a:lnTo>
                      <a:lnTo>
                        <a:pt x="74" y="0"/>
                      </a:lnTo>
                      <a:lnTo>
                        <a:pt x="74" y="395"/>
                      </a:lnTo>
                      <a:lnTo>
                        <a:pt x="269" y="395"/>
                      </a:lnTo>
                      <a:lnTo>
                        <a:pt x="269" y="0"/>
                      </a:lnTo>
                      <a:lnTo>
                        <a:pt x="340" y="0"/>
                      </a:lnTo>
                      <a:lnTo>
                        <a:pt x="340" y="395"/>
                      </a:lnTo>
                      <a:lnTo>
                        <a:pt x="402" y="395"/>
                      </a:lnTo>
                      <a:lnTo>
                        <a:pt x="402" y="497"/>
                      </a:lnTo>
                      <a:lnTo>
                        <a:pt x="333" y="497"/>
                      </a:lnTo>
                      <a:lnTo>
                        <a:pt x="333" y="466"/>
                      </a:lnTo>
                      <a:lnTo>
                        <a:pt x="0" y="466"/>
                      </a:lnTo>
                      <a:close/>
                    </a:path>
                  </a:pathLst>
                </a:custGeom>
                <a:solidFill>
                  <a:srgbClr val="F06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" name="Freeform 23">
                  <a:extLst>
                    <a:ext uri="{FF2B5EF4-FFF2-40B4-BE49-F238E27FC236}">
                      <a16:creationId xmlns:a16="http://schemas.microsoft.com/office/drawing/2014/main" id="{E21BF8F3-661A-4444-9B6F-8B85BFEC39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49988" y="3965576"/>
                  <a:ext cx="622300" cy="792163"/>
                </a:xfrm>
                <a:custGeom>
                  <a:avLst/>
                  <a:gdLst>
                    <a:gd name="T0" fmla="*/ 319 w 392"/>
                    <a:gd name="T1" fmla="*/ 499 h 499"/>
                    <a:gd name="T2" fmla="*/ 319 w 392"/>
                    <a:gd name="T3" fmla="*/ 169 h 499"/>
                    <a:gd name="T4" fmla="*/ 0 w 392"/>
                    <a:gd name="T5" fmla="*/ 499 h 499"/>
                    <a:gd name="T6" fmla="*/ 0 w 392"/>
                    <a:gd name="T7" fmla="*/ 0 h 499"/>
                    <a:gd name="T8" fmla="*/ 72 w 392"/>
                    <a:gd name="T9" fmla="*/ 0 h 499"/>
                    <a:gd name="T10" fmla="*/ 72 w 392"/>
                    <a:gd name="T11" fmla="*/ 340 h 499"/>
                    <a:gd name="T12" fmla="*/ 392 w 392"/>
                    <a:gd name="T13" fmla="*/ 0 h 499"/>
                    <a:gd name="T14" fmla="*/ 392 w 392"/>
                    <a:gd name="T15" fmla="*/ 499 h 499"/>
                    <a:gd name="T16" fmla="*/ 319 w 392"/>
                    <a:gd name="T17" fmla="*/ 499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92" h="499">
                      <a:moveTo>
                        <a:pt x="319" y="499"/>
                      </a:moveTo>
                      <a:lnTo>
                        <a:pt x="319" y="169"/>
                      </a:lnTo>
                      <a:lnTo>
                        <a:pt x="0" y="499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340"/>
                      </a:lnTo>
                      <a:lnTo>
                        <a:pt x="392" y="0"/>
                      </a:lnTo>
                      <a:lnTo>
                        <a:pt x="392" y="499"/>
                      </a:lnTo>
                      <a:lnTo>
                        <a:pt x="319" y="499"/>
                      </a:lnTo>
                      <a:close/>
                    </a:path>
                  </a:pathLst>
                </a:custGeom>
                <a:solidFill>
                  <a:srgbClr val="F06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" name="Freeform 24">
                  <a:extLst>
                    <a:ext uri="{FF2B5EF4-FFF2-40B4-BE49-F238E27FC236}">
                      <a16:creationId xmlns:a16="http://schemas.microsoft.com/office/drawing/2014/main" id="{55490408-A334-4D29-86DA-8C00BE3C1A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72388" y="3965576"/>
                  <a:ext cx="458788" cy="792163"/>
                </a:xfrm>
                <a:custGeom>
                  <a:avLst/>
                  <a:gdLst>
                    <a:gd name="T0" fmla="*/ 289 w 289"/>
                    <a:gd name="T1" fmla="*/ 71 h 499"/>
                    <a:gd name="T2" fmla="*/ 182 w 289"/>
                    <a:gd name="T3" fmla="*/ 71 h 499"/>
                    <a:gd name="T4" fmla="*/ 182 w 289"/>
                    <a:gd name="T5" fmla="*/ 499 h 499"/>
                    <a:gd name="T6" fmla="*/ 109 w 289"/>
                    <a:gd name="T7" fmla="*/ 499 h 499"/>
                    <a:gd name="T8" fmla="*/ 109 w 289"/>
                    <a:gd name="T9" fmla="*/ 71 h 499"/>
                    <a:gd name="T10" fmla="*/ 0 w 289"/>
                    <a:gd name="T11" fmla="*/ 71 h 499"/>
                    <a:gd name="T12" fmla="*/ 0 w 289"/>
                    <a:gd name="T13" fmla="*/ 0 h 499"/>
                    <a:gd name="T14" fmla="*/ 289 w 289"/>
                    <a:gd name="T15" fmla="*/ 0 h 499"/>
                    <a:gd name="T16" fmla="*/ 289 w 289"/>
                    <a:gd name="T17" fmla="*/ 71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9" h="499">
                      <a:moveTo>
                        <a:pt x="289" y="71"/>
                      </a:moveTo>
                      <a:lnTo>
                        <a:pt x="182" y="71"/>
                      </a:lnTo>
                      <a:lnTo>
                        <a:pt x="182" y="499"/>
                      </a:lnTo>
                      <a:lnTo>
                        <a:pt x="109" y="499"/>
                      </a:lnTo>
                      <a:lnTo>
                        <a:pt x="109" y="71"/>
                      </a:lnTo>
                      <a:lnTo>
                        <a:pt x="0" y="71"/>
                      </a:lnTo>
                      <a:lnTo>
                        <a:pt x="0" y="0"/>
                      </a:lnTo>
                      <a:lnTo>
                        <a:pt x="289" y="0"/>
                      </a:lnTo>
                      <a:lnTo>
                        <a:pt x="289" y="71"/>
                      </a:lnTo>
                      <a:close/>
                    </a:path>
                  </a:pathLst>
                </a:custGeom>
                <a:solidFill>
                  <a:srgbClr val="F06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" name="Freeform 25">
                  <a:extLst>
                    <a:ext uri="{FF2B5EF4-FFF2-40B4-BE49-F238E27FC236}">
                      <a16:creationId xmlns:a16="http://schemas.microsoft.com/office/drawing/2014/main" id="{472CB866-8B52-4E1E-BB94-7747D7E1E1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48651" y="3965576"/>
                  <a:ext cx="622300" cy="792163"/>
                </a:xfrm>
                <a:custGeom>
                  <a:avLst/>
                  <a:gdLst>
                    <a:gd name="T0" fmla="*/ 320 w 392"/>
                    <a:gd name="T1" fmla="*/ 499 h 499"/>
                    <a:gd name="T2" fmla="*/ 320 w 392"/>
                    <a:gd name="T3" fmla="*/ 169 h 499"/>
                    <a:gd name="T4" fmla="*/ 0 w 392"/>
                    <a:gd name="T5" fmla="*/ 499 h 499"/>
                    <a:gd name="T6" fmla="*/ 0 w 392"/>
                    <a:gd name="T7" fmla="*/ 0 h 499"/>
                    <a:gd name="T8" fmla="*/ 73 w 392"/>
                    <a:gd name="T9" fmla="*/ 0 h 499"/>
                    <a:gd name="T10" fmla="*/ 73 w 392"/>
                    <a:gd name="T11" fmla="*/ 340 h 499"/>
                    <a:gd name="T12" fmla="*/ 392 w 392"/>
                    <a:gd name="T13" fmla="*/ 0 h 499"/>
                    <a:gd name="T14" fmla="*/ 392 w 392"/>
                    <a:gd name="T15" fmla="*/ 499 h 499"/>
                    <a:gd name="T16" fmla="*/ 320 w 392"/>
                    <a:gd name="T17" fmla="*/ 499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92" h="499">
                      <a:moveTo>
                        <a:pt x="320" y="499"/>
                      </a:moveTo>
                      <a:lnTo>
                        <a:pt x="320" y="169"/>
                      </a:lnTo>
                      <a:lnTo>
                        <a:pt x="0" y="499"/>
                      </a:lnTo>
                      <a:lnTo>
                        <a:pt x="0" y="0"/>
                      </a:lnTo>
                      <a:lnTo>
                        <a:pt x="73" y="0"/>
                      </a:lnTo>
                      <a:lnTo>
                        <a:pt x="73" y="340"/>
                      </a:lnTo>
                      <a:lnTo>
                        <a:pt x="392" y="0"/>
                      </a:lnTo>
                      <a:lnTo>
                        <a:pt x="392" y="499"/>
                      </a:lnTo>
                      <a:lnTo>
                        <a:pt x="320" y="499"/>
                      </a:lnTo>
                      <a:close/>
                    </a:path>
                  </a:pathLst>
                </a:custGeom>
                <a:solidFill>
                  <a:srgbClr val="F06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" name="Freeform 26">
                  <a:extLst>
                    <a:ext uri="{FF2B5EF4-FFF2-40B4-BE49-F238E27FC236}">
                      <a16:creationId xmlns:a16="http://schemas.microsoft.com/office/drawing/2014/main" id="{2F3D09D8-0381-4A17-ABA8-53E15964F7A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043988" y="3965576"/>
                  <a:ext cx="447675" cy="792163"/>
                </a:xfrm>
                <a:custGeom>
                  <a:avLst/>
                  <a:gdLst>
                    <a:gd name="T0" fmla="*/ 0 w 119"/>
                    <a:gd name="T1" fmla="*/ 0 h 210"/>
                    <a:gd name="T2" fmla="*/ 30 w 119"/>
                    <a:gd name="T3" fmla="*/ 0 h 210"/>
                    <a:gd name="T4" fmla="*/ 63 w 119"/>
                    <a:gd name="T5" fmla="*/ 4 h 210"/>
                    <a:gd name="T6" fmla="*/ 85 w 119"/>
                    <a:gd name="T7" fmla="*/ 16 h 210"/>
                    <a:gd name="T8" fmla="*/ 101 w 119"/>
                    <a:gd name="T9" fmla="*/ 57 h 210"/>
                    <a:gd name="T10" fmla="*/ 95 w 119"/>
                    <a:gd name="T11" fmla="*/ 81 h 210"/>
                    <a:gd name="T12" fmla="*/ 77 w 119"/>
                    <a:gd name="T13" fmla="*/ 95 h 210"/>
                    <a:gd name="T14" fmla="*/ 106 w 119"/>
                    <a:gd name="T15" fmla="*/ 115 h 210"/>
                    <a:gd name="T16" fmla="*/ 119 w 119"/>
                    <a:gd name="T17" fmla="*/ 154 h 210"/>
                    <a:gd name="T18" fmla="*/ 106 w 119"/>
                    <a:gd name="T19" fmla="*/ 190 h 210"/>
                    <a:gd name="T20" fmla="*/ 50 w 119"/>
                    <a:gd name="T21" fmla="*/ 210 h 210"/>
                    <a:gd name="T22" fmla="*/ 0 w 119"/>
                    <a:gd name="T23" fmla="*/ 210 h 210"/>
                    <a:gd name="T24" fmla="*/ 0 w 119"/>
                    <a:gd name="T25" fmla="*/ 0 h 210"/>
                    <a:gd name="T26" fmla="*/ 31 w 119"/>
                    <a:gd name="T27" fmla="*/ 30 h 210"/>
                    <a:gd name="T28" fmla="*/ 31 w 119"/>
                    <a:gd name="T29" fmla="*/ 89 h 210"/>
                    <a:gd name="T30" fmla="*/ 40 w 119"/>
                    <a:gd name="T31" fmla="*/ 89 h 210"/>
                    <a:gd name="T32" fmla="*/ 65 w 119"/>
                    <a:gd name="T33" fmla="*/ 81 h 210"/>
                    <a:gd name="T34" fmla="*/ 72 w 119"/>
                    <a:gd name="T35" fmla="*/ 57 h 210"/>
                    <a:gd name="T36" fmla="*/ 65 w 119"/>
                    <a:gd name="T37" fmla="*/ 38 h 210"/>
                    <a:gd name="T38" fmla="*/ 41 w 119"/>
                    <a:gd name="T39" fmla="*/ 30 h 210"/>
                    <a:gd name="T40" fmla="*/ 31 w 119"/>
                    <a:gd name="T41" fmla="*/ 30 h 210"/>
                    <a:gd name="T42" fmla="*/ 31 w 119"/>
                    <a:gd name="T43" fmla="*/ 120 h 210"/>
                    <a:gd name="T44" fmla="*/ 31 w 119"/>
                    <a:gd name="T45" fmla="*/ 181 h 210"/>
                    <a:gd name="T46" fmla="*/ 49 w 119"/>
                    <a:gd name="T47" fmla="*/ 181 h 210"/>
                    <a:gd name="T48" fmla="*/ 79 w 119"/>
                    <a:gd name="T49" fmla="*/ 173 h 210"/>
                    <a:gd name="T50" fmla="*/ 89 w 119"/>
                    <a:gd name="T51" fmla="*/ 150 h 210"/>
                    <a:gd name="T52" fmla="*/ 81 w 119"/>
                    <a:gd name="T53" fmla="*/ 129 h 210"/>
                    <a:gd name="T54" fmla="*/ 50 w 119"/>
                    <a:gd name="T55" fmla="*/ 120 h 210"/>
                    <a:gd name="T56" fmla="*/ 31 w 119"/>
                    <a:gd name="T57" fmla="*/ 12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19" h="210">
                      <a:moveTo>
                        <a:pt x="0" y="0"/>
                      </a:move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44" y="0"/>
                        <a:pt x="55" y="2"/>
                        <a:pt x="63" y="4"/>
                      </a:cubicBezTo>
                      <a:cubicBezTo>
                        <a:pt x="72" y="6"/>
                        <a:pt x="79" y="10"/>
                        <a:pt x="85" y="16"/>
                      </a:cubicBezTo>
                      <a:cubicBezTo>
                        <a:pt x="96" y="27"/>
                        <a:pt x="101" y="40"/>
                        <a:pt x="101" y="57"/>
                      </a:cubicBezTo>
                      <a:cubicBezTo>
                        <a:pt x="101" y="67"/>
                        <a:pt x="99" y="75"/>
                        <a:pt x="95" y="81"/>
                      </a:cubicBezTo>
                      <a:cubicBezTo>
                        <a:pt x="92" y="87"/>
                        <a:pt x="84" y="92"/>
                        <a:pt x="77" y="95"/>
                      </a:cubicBezTo>
                      <a:cubicBezTo>
                        <a:pt x="88" y="98"/>
                        <a:pt x="99" y="108"/>
                        <a:pt x="106" y="115"/>
                      </a:cubicBezTo>
                      <a:cubicBezTo>
                        <a:pt x="115" y="125"/>
                        <a:pt x="119" y="137"/>
                        <a:pt x="119" y="154"/>
                      </a:cubicBezTo>
                      <a:cubicBezTo>
                        <a:pt x="119" y="169"/>
                        <a:pt x="115" y="181"/>
                        <a:pt x="106" y="190"/>
                      </a:cubicBezTo>
                      <a:cubicBezTo>
                        <a:pt x="94" y="204"/>
                        <a:pt x="75" y="210"/>
                        <a:pt x="50" y="210"/>
                      </a:cubicBezTo>
                      <a:cubicBezTo>
                        <a:pt x="0" y="210"/>
                        <a:pt x="0" y="210"/>
                        <a:pt x="0" y="210"/>
                      </a:cubicBezTo>
                      <a:lnTo>
                        <a:pt x="0" y="0"/>
                      </a:lnTo>
                      <a:close/>
                      <a:moveTo>
                        <a:pt x="31" y="30"/>
                      </a:moveTo>
                      <a:cubicBezTo>
                        <a:pt x="31" y="89"/>
                        <a:pt x="31" y="89"/>
                        <a:pt x="31" y="89"/>
                      </a:cubicBezTo>
                      <a:cubicBezTo>
                        <a:pt x="40" y="89"/>
                        <a:pt x="40" y="89"/>
                        <a:pt x="40" y="89"/>
                      </a:cubicBezTo>
                      <a:cubicBezTo>
                        <a:pt x="51" y="89"/>
                        <a:pt x="59" y="86"/>
                        <a:pt x="65" y="81"/>
                      </a:cubicBezTo>
                      <a:cubicBezTo>
                        <a:pt x="70" y="75"/>
                        <a:pt x="72" y="68"/>
                        <a:pt x="72" y="57"/>
                      </a:cubicBezTo>
                      <a:cubicBezTo>
                        <a:pt x="72" y="49"/>
                        <a:pt x="70" y="42"/>
                        <a:pt x="65" y="38"/>
                      </a:cubicBezTo>
                      <a:cubicBezTo>
                        <a:pt x="60" y="32"/>
                        <a:pt x="52" y="30"/>
                        <a:pt x="41" y="30"/>
                      </a:cubicBezTo>
                      <a:lnTo>
                        <a:pt x="31" y="30"/>
                      </a:lnTo>
                      <a:close/>
                      <a:moveTo>
                        <a:pt x="31" y="120"/>
                      </a:moveTo>
                      <a:cubicBezTo>
                        <a:pt x="31" y="181"/>
                        <a:pt x="31" y="181"/>
                        <a:pt x="31" y="181"/>
                      </a:cubicBezTo>
                      <a:cubicBezTo>
                        <a:pt x="49" y="181"/>
                        <a:pt x="49" y="181"/>
                        <a:pt x="49" y="181"/>
                      </a:cubicBezTo>
                      <a:cubicBezTo>
                        <a:pt x="63" y="181"/>
                        <a:pt x="73" y="178"/>
                        <a:pt x="79" y="173"/>
                      </a:cubicBezTo>
                      <a:cubicBezTo>
                        <a:pt x="86" y="168"/>
                        <a:pt x="89" y="160"/>
                        <a:pt x="89" y="150"/>
                      </a:cubicBezTo>
                      <a:cubicBezTo>
                        <a:pt x="89" y="141"/>
                        <a:pt x="87" y="134"/>
                        <a:pt x="81" y="129"/>
                      </a:cubicBezTo>
                      <a:cubicBezTo>
                        <a:pt x="75" y="123"/>
                        <a:pt x="65" y="120"/>
                        <a:pt x="50" y="120"/>
                      </a:cubicBezTo>
                      <a:lnTo>
                        <a:pt x="31" y="120"/>
                      </a:lnTo>
                      <a:close/>
                    </a:path>
                  </a:pathLst>
                </a:custGeom>
                <a:solidFill>
                  <a:srgbClr val="F06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" name="Freeform 27">
                  <a:extLst>
                    <a:ext uri="{FF2B5EF4-FFF2-40B4-BE49-F238E27FC236}">
                      <a16:creationId xmlns:a16="http://schemas.microsoft.com/office/drawing/2014/main" id="{95975D8F-0DE9-4AA9-84EB-7D4BA9BDB19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970713" y="3965576"/>
                  <a:ext cx="727075" cy="792163"/>
                </a:xfrm>
                <a:custGeom>
                  <a:avLst/>
                  <a:gdLst>
                    <a:gd name="T0" fmla="*/ 0 w 458"/>
                    <a:gd name="T1" fmla="*/ 499 h 499"/>
                    <a:gd name="T2" fmla="*/ 235 w 458"/>
                    <a:gd name="T3" fmla="*/ 0 h 499"/>
                    <a:gd name="T4" fmla="*/ 458 w 458"/>
                    <a:gd name="T5" fmla="*/ 499 h 499"/>
                    <a:gd name="T6" fmla="*/ 382 w 458"/>
                    <a:gd name="T7" fmla="*/ 499 h 499"/>
                    <a:gd name="T8" fmla="*/ 330 w 458"/>
                    <a:gd name="T9" fmla="*/ 380 h 499"/>
                    <a:gd name="T10" fmla="*/ 131 w 458"/>
                    <a:gd name="T11" fmla="*/ 380 h 499"/>
                    <a:gd name="T12" fmla="*/ 74 w 458"/>
                    <a:gd name="T13" fmla="*/ 499 h 499"/>
                    <a:gd name="T14" fmla="*/ 0 w 458"/>
                    <a:gd name="T15" fmla="*/ 499 h 499"/>
                    <a:gd name="T16" fmla="*/ 233 w 458"/>
                    <a:gd name="T17" fmla="*/ 164 h 499"/>
                    <a:gd name="T18" fmla="*/ 164 w 458"/>
                    <a:gd name="T19" fmla="*/ 309 h 499"/>
                    <a:gd name="T20" fmla="*/ 297 w 458"/>
                    <a:gd name="T21" fmla="*/ 309 h 499"/>
                    <a:gd name="T22" fmla="*/ 233 w 458"/>
                    <a:gd name="T23" fmla="*/ 164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58" h="499">
                      <a:moveTo>
                        <a:pt x="0" y="499"/>
                      </a:moveTo>
                      <a:lnTo>
                        <a:pt x="235" y="0"/>
                      </a:lnTo>
                      <a:lnTo>
                        <a:pt x="458" y="499"/>
                      </a:lnTo>
                      <a:lnTo>
                        <a:pt x="382" y="499"/>
                      </a:lnTo>
                      <a:lnTo>
                        <a:pt x="330" y="380"/>
                      </a:lnTo>
                      <a:lnTo>
                        <a:pt x="131" y="380"/>
                      </a:lnTo>
                      <a:lnTo>
                        <a:pt x="74" y="499"/>
                      </a:lnTo>
                      <a:lnTo>
                        <a:pt x="0" y="499"/>
                      </a:lnTo>
                      <a:close/>
                      <a:moveTo>
                        <a:pt x="233" y="164"/>
                      </a:moveTo>
                      <a:lnTo>
                        <a:pt x="164" y="309"/>
                      </a:lnTo>
                      <a:lnTo>
                        <a:pt x="297" y="309"/>
                      </a:lnTo>
                      <a:lnTo>
                        <a:pt x="233" y="164"/>
                      </a:lnTo>
                      <a:close/>
                    </a:path>
                  </a:pathLst>
                </a:custGeom>
                <a:solidFill>
                  <a:srgbClr val="F06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cxnSp>
        <p:nvCxnSpPr>
          <p:cNvPr id="38" name="Прямая соединительная линия 37"/>
          <p:cNvCxnSpPr/>
          <p:nvPr userDrawn="1"/>
        </p:nvCxnSpPr>
        <p:spPr>
          <a:xfrm>
            <a:off x="348518" y="749745"/>
            <a:ext cx="983180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957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тандартная под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6086475" y="3417888"/>
            <a:ext cx="19050" cy="1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3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472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8E825F-8C6A-44A0-9943-96A89939E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D7B493-6CE9-414C-BEB7-11E84B3DF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ED6F17-270D-4D90-9B0D-3925F1D762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0927A-44DC-4DF8-BDC1-8ADF5F80FD82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E76EC5-44A2-4699-8F5F-33D9BA471B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33CACF-41E8-4526-A1A8-BFF9165AF4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54884-FE19-4058-B726-2C4912409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612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8" r:id="rId2"/>
    <p:sldLayoutId id="2147483669" r:id="rId3"/>
    <p:sldLayoutId id="2147483663" r:id="rId4"/>
    <p:sldLayoutId id="2147483667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23130" y="2463282"/>
            <a:ext cx="10051367" cy="1420742"/>
          </a:xfrm>
        </p:spPr>
        <p:txBody>
          <a:bodyPr anchor="ctr">
            <a:normAutofit/>
          </a:bodyPr>
          <a:lstStyle/>
          <a:p>
            <a:r>
              <a:rPr lang="ru-RU" sz="4800" b="1" dirty="0">
                <a:solidFill>
                  <a:srgbClr val="FF631D"/>
                </a:solidFill>
              </a:rPr>
              <a:t>ИСКУССТВЕННЫЙ ИНТЕЛЛЕКТ </a:t>
            </a:r>
            <a:br>
              <a:rPr lang="ru-RU" sz="4800" b="1" dirty="0">
                <a:solidFill>
                  <a:srgbClr val="FF631D"/>
                </a:solidFill>
              </a:rPr>
            </a:br>
            <a:r>
              <a:rPr lang="ru-RU" sz="4800" b="1" dirty="0">
                <a:solidFill>
                  <a:srgbClr val="FF631D"/>
                </a:solidFill>
              </a:rPr>
              <a:t>В ТРАНСПОРТНЫХ СИСТЕМАХ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23130" y="4780317"/>
            <a:ext cx="10515600" cy="606555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>
                <a:solidFill>
                  <a:schemeClr val="bg1"/>
                </a:solidFill>
              </a:rPr>
              <a:t>Виденев</a:t>
            </a:r>
            <a:r>
              <a:rPr lang="ru-RU" b="1" dirty="0">
                <a:solidFill>
                  <a:schemeClr val="bg1"/>
                </a:solidFill>
              </a:rPr>
              <a:t> Александр Сергеевич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623130" y="5386872"/>
            <a:ext cx="10515600" cy="4604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</a:rPr>
              <a:t>Генеральный директор ООО «</a:t>
            </a:r>
            <a:r>
              <a:rPr lang="ru-RU" sz="2400" dirty="0" err="1">
                <a:solidFill>
                  <a:schemeClr val="bg1"/>
                </a:solidFill>
              </a:rPr>
              <a:t>Сорб</a:t>
            </a:r>
            <a:r>
              <a:rPr lang="ru-RU" sz="2400" dirty="0">
                <a:solidFill>
                  <a:schemeClr val="bg1"/>
                </a:solidFill>
              </a:rPr>
              <a:t> Инжиниринг»</a:t>
            </a:r>
          </a:p>
        </p:txBody>
      </p:sp>
    </p:spTree>
    <p:extLst>
      <p:ext uri="{BB962C8B-B14F-4D97-AF65-F5344CB8AC3E}">
        <p14:creationId xmlns:p14="http://schemas.microsoft.com/office/powerpoint/2010/main" val="2063805388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119ECE-8CAA-4F64-B793-80FC4BACE650}"/>
              </a:ext>
            </a:extLst>
          </p:cNvPr>
          <p:cNvSpPr txBox="1"/>
          <p:nvPr/>
        </p:nvSpPr>
        <p:spPr>
          <a:xfrm>
            <a:off x="430967" y="233684"/>
            <a:ext cx="94445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1C74"/>
                </a:solidFill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Примеры замечаний в проекты ПНСТ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E6D58FD-F744-4D52-A9E0-0FA19658B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982641"/>
              </p:ext>
            </p:extLst>
          </p:nvPr>
        </p:nvGraphicFramePr>
        <p:xfrm>
          <a:off x="430967" y="906420"/>
          <a:ext cx="11330065" cy="549471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976141">
                  <a:extLst>
                    <a:ext uri="{9D8B030D-6E8A-4147-A177-3AD203B41FA5}">
                      <a16:colId xmlns:a16="http://schemas.microsoft.com/office/drawing/2014/main" val="4103488678"/>
                    </a:ext>
                  </a:extLst>
                </a:gridCol>
                <a:gridCol w="1124262">
                  <a:extLst>
                    <a:ext uri="{9D8B030D-6E8A-4147-A177-3AD203B41FA5}">
                      <a16:colId xmlns:a16="http://schemas.microsoft.com/office/drawing/2014/main" val="469801693"/>
                    </a:ext>
                  </a:extLst>
                </a:gridCol>
                <a:gridCol w="6229662">
                  <a:extLst>
                    <a:ext uri="{9D8B030D-6E8A-4147-A177-3AD203B41FA5}">
                      <a16:colId xmlns:a16="http://schemas.microsoft.com/office/drawing/2014/main" val="1094039365"/>
                    </a:ext>
                  </a:extLst>
                </a:gridCol>
              </a:tblGrid>
              <a:tr h="5762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1C74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Наименование проекта национального стандарта </a:t>
                      </a:r>
                      <a:endParaRPr lang="ru-RU" sz="1300" b="1" dirty="0">
                        <a:solidFill>
                          <a:srgbClr val="001C74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196" marR="211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1C74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Количество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1C74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замечаний</a:t>
                      </a:r>
                    </a:p>
                  </a:txBody>
                  <a:tcPr marL="21196" marR="211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1C74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Основные замечания</a:t>
                      </a:r>
                      <a:endParaRPr lang="ru-RU" sz="1300" b="1" dirty="0">
                        <a:solidFill>
                          <a:srgbClr val="001C74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196" marR="211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0490246"/>
                  </a:ext>
                </a:extLst>
              </a:tr>
              <a:tr h="11256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001C7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ГОСТ Р (ПНСТ) «Системы управления интеллектуальной транспортной инфраструктурой. Алгоритмы искусственного интеллекта для оценки эксплуатационного состояния автомобильной дороги. Требования»</a:t>
                      </a:r>
                    </a:p>
                  </a:txBody>
                  <a:tcPr marL="21196" marR="21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1C74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121</a:t>
                      </a:r>
                      <a:endParaRPr lang="ru-RU" sz="1300" dirty="0">
                        <a:solidFill>
                          <a:srgbClr val="001C74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196" marR="21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1C7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Требуется гармонизировать термины и конкретизировать требования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1C7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Отсутствуют</a:t>
                      </a:r>
                      <a:r>
                        <a:rPr lang="en-US" sz="1200" kern="1200" dirty="0">
                          <a:solidFill>
                            <a:srgbClr val="001C7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200" kern="1200" dirty="0">
                          <a:solidFill>
                            <a:srgbClr val="001C7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методика оценки величины сцепления и сопротивления заносу средствами обработки изображений и распознавания образов, оценки параметра «комфортность езды» и др.</a:t>
                      </a:r>
                      <a:endParaRPr lang="en-US" sz="1200" kern="1200" dirty="0">
                        <a:solidFill>
                          <a:srgbClr val="001C7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1C7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Отсутствуют ссылки на нормативные документы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1C7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Замечания к структуре и изложению</a:t>
                      </a:r>
                      <a:r>
                        <a:rPr lang="en-US" sz="1200" kern="1200" dirty="0">
                          <a:solidFill>
                            <a:srgbClr val="001C7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rgbClr val="001C7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стандарта</a:t>
                      </a:r>
                    </a:p>
                  </a:txBody>
                  <a:tcPr marL="21196" marR="21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7476304"/>
                  </a:ext>
                </a:extLst>
              </a:tr>
              <a:tr h="627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1C7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ГОСТ Р (ПНСТ) «Системы искусственного интеллекта на автомобильном транспорте. Системы управления интеллектуальной транспортной инфраструктурой. Термины и определения»</a:t>
                      </a:r>
                    </a:p>
                  </a:txBody>
                  <a:tcPr marL="21196" marR="21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1C74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21196" marR="21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1C7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kern="1200" dirty="0">
                          <a:solidFill>
                            <a:srgbClr val="001C7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Замечания к терминам и определениям. Пересмотреть терминологическую статью с учетом необходимости уточнения определения	ГОСТ Р 57100—2016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1C7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ГОСТ 33707-2016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1C7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Отсутствует стандартизация последовательности  упорядоченных во времени числовых показателей, характеризующих уровень состояния и изменения изучаемого процесса.</a:t>
                      </a:r>
                    </a:p>
                  </a:txBody>
                  <a:tcPr marL="21196" marR="21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8448146"/>
                  </a:ext>
                </a:extLst>
              </a:tr>
              <a:tr h="1400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1C7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Методические рекомендации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1C7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применению технологий ИИ в дорожном хозяйстве</a:t>
                      </a:r>
                    </a:p>
                  </a:txBody>
                  <a:tcPr marL="21196" marR="21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1C7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19</a:t>
                      </a:r>
                      <a:endParaRPr lang="ru-RU" sz="1300" dirty="0">
                        <a:solidFill>
                          <a:srgbClr val="001C74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196" marR="21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1C7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Даны некорректные определения и термины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1C7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Отсутствуют ссылки на нормативные ссылки и требования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1C7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Некорректное понимание требований к точности и погрешности, не соответствующее ГОСТ Р 70044—2022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1C7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Несогласованность между определением ИИ и описанием принципов алгоритмов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1C7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Противоречие между обязательным и рекомендуемым условиями</a:t>
                      </a:r>
                    </a:p>
                  </a:txBody>
                  <a:tcPr marL="21196" marR="21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7662663"/>
                  </a:ext>
                </a:extLst>
              </a:tr>
              <a:tr h="12800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1C7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ГОСТ Р (ПНСТ) «Системы искусственного интеллекта на автомобильном транспорте. Системы управления интеллектуальной транспортной инфраструктурой. Алгоритмы искусственного интеллекта для мониторинга и управления транспортными потоками. Требования и методы испытаний»</a:t>
                      </a:r>
                    </a:p>
                  </a:txBody>
                  <a:tcPr marL="21196" marR="21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1C74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21196" marR="21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1C7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Недостаточная формализация и неопределённость терминов.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1C7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Отсутствие нормативных ссылок и методической основы</a:t>
                      </a:r>
                    </a:p>
                  </a:txBody>
                  <a:tcPr marL="21196" marR="21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7212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854070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119ECE-8CAA-4F64-B793-80FC4BACE650}"/>
              </a:ext>
            </a:extLst>
          </p:cNvPr>
          <p:cNvSpPr txBox="1"/>
          <p:nvPr/>
        </p:nvSpPr>
        <p:spPr>
          <a:xfrm>
            <a:off x="430967" y="233684"/>
            <a:ext cx="94445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1C74"/>
                </a:solidFill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Примеры замечаний в проекты ПНСТ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E6D58FD-F744-4D52-A9E0-0FA19658B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977967"/>
              </p:ext>
            </p:extLst>
          </p:nvPr>
        </p:nvGraphicFramePr>
        <p:xfrm>
          <a:off x="430967" y="756904"/>
          <a:ext cx="11330065" cy="561478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085413">
                  <a:extLst>
                    <a:ext uri="{9D8B030D-6E8A-4147-A177-3AD203B41FA5}">
                      <a16:colId xmlns:a16="http://schemas.microsoft.com/office/drawing/2014/main" val="4103488678"/>
                    </a:ext>
                  </a:extLst>
                </a:gridCol>
                <a:gridCol w="1094282">
                  <a:extLst>
                    <a:ext uri="{9D8B030D-6E8A-4147-A177-3AD203B41FA5}">
                      <a16:colId xmlns:a16="http://schemas.microsoft.com/office/drawing/2014/main" val="469801693"/>
                    </a:ext>
                  </a:extLst>
                </a:gridCol>
                <a:gridCol w="5150370">
                  <a:extLst>
                    <a:ext uri="{9D8B030D-6E8A-4147-A177-3AD203B41FA5}">
                      <a16:colId xmlns:a16="http://schemas.microsoft.com/office/drawing/2014/main" val="1094039365"/>
                    </a:ext>
                  </a:extLst>
                </a:gridCol>
              </a:tblGrid>
              <a:tr h="677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1C74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Наименование проекта национального стандарта </a:t>
                      </a:r>
                      <a:endParaRPr lang="ru-RU" sz="1300" b="1" dirty="0">
                        <a:solidFill>
                          <a:srgbClr val="001C74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196" marR="211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1C74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Количество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1C74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замечаний</a:t>
                      </a:r>
                    </a:p>
                  </a:txBody>
                  <a:tcPr marL="21196" marR="211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1C74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Основные замечания</a:t>
                      </a:r>
                      <a:endParaRPr lang="ru-RU" sz="1300" b="1" dirty="0">
                        <a:solidFill>
                          <a:srgbClr val="001C74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196" marR="211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049024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trike="noStrike" dirty="0">
                          <a:solidFill>
                            <a:srgbClr val="001C74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 ГОСТ Р (ПНСТ) «Искусственный интеллект на городском наземном электрическом рельсовом транспорте. Варианты использования и состав функциональных подсистем искусственного интеллекта»</a:t>
                      </a:r>
                      <a:endParaRPr lang="ru-RU" sz="1200" strike="sngStrike" dirty="0">
                        <a:solidFill>
                          <a:srgbClr val="001C74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strike="sngStrike" dirty="0">
                        <a:solidFill>
                          <a:srgbClr val="001C74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196" marR="21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trike="noStrike" dirty="0">
                          <a:solidFill>
                            <a:srgbClr val="001C74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21196" marR="21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strike="noStrike" kern="1200" dirty="0">
                          <a:solidFill>
                            <a:srgbClr val="001C74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Неоднозначные и неоправданные формулировки терминов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strike="noStrike" kern="1200" dirty="0">
                          <a:solidFill>
                            <a:srgbClr val="001C74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Несоответствие нормативным актам и отсутствие ссылок на действующие нормативные документы.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strike="noStrike" kern="1200" dirty="0">
                          <a:solidFill>
                            <a:srgbClr val="001C74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Отсутствуют проверяемые требования и методы контроля </a:t>
                      </a:r>
                      <a:r>
                        <a:rPr lang="ru-RU" sz="1200" strike="noStrike" kern="1200" dirty="0" err="1">
                          <a:solidFill>
                            <a:srgbClr val="001C74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итд</a:t>
                      </a:r>
                      <a:endParaRPr lang="ru-RU" sz="1200" strike="noStrike" kern="1200" dirty="0">
                        <a:solidFill>
                          <a:srgbClr val="001C74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strike="noStrike" kern="1200" dirty="0">
                          <a:solidFill>
                            <a:srgbClr val="001C74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Пунктуационные и грамматические ошибки</a:t>
                      </a:r>
                    </a:p>
                  </a:txBody>
                  <a:tcPr marL="21196" marR="21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7476304"/>
                  </a:ext>
                </a:extLst>
              </a:tr>
              <a:tr h="14679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trike="noStrike" dirty="0">
                          <a:solidFill>
                            <a:srgbClr val="001C74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  ГОСТ Р (ПНСТ) «Системы искусственного интеллекта на автомобильном транспорте. Общие положения»</a:t>
                      </a:r>
                      <a:endParaRPr lang="ru-RU" sz="1200" strike="noStrike" dirty="0">
                        <a:solidFill>
                          <a:srgbClr val="001C74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196" marR="21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trike="noStrike" dirty="0">
                          <a:solidFill>
                            <a:srgbClr val="001C74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53</a:t>
                      </a:r>
                      <a:endParaRPr lang="ru-RU" sz="1300" strike="noStrike" dirty="0">
                        <a:solidFill>
                          <a:srgbClr val="001C74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196" marR="21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strike="noStrike" kern="1200" dirty="0">
                          <a:solidFill>
                            <a:srgbClr val="001C74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Необходима унификация терминологии и определений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strike="noStrike" kern="1200" dirty="0">
                          <a:solidFill>
                            <a:srgbClr val="001C74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Отсутствуют ссылки на нормативные документы и стандарты.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strike="noStrike" dirty="0">
                          <a:solidFill>
                            <a:srgbClr val="001C74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strike="noStrike" kern="1200" dirty="0">
                          <a:solidFill>
                            <a:srgbClr val="001C74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Необходимо включить в основные требования описания процедур проверки, тестирования или сертификации интеллектуальных функций ИТС.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strike="noStrike" kern="1200" dirty="0">
                          <a:solidFill>
                            <a:srgbClr val="001C74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Необходимо обозначить требования или ограничения, связанные с безопасностью обработки данных, защитой от несанкционированного доступа, особенно если система формирует управляющие воздействия.</a:t>
                      </a:r>
                    </a:p>
                  </a:txBody>
                  <a:tcPr marL="21196" marR="21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8448146"/>
                  </a:ext>
                </a:extLst>
              </a:tr>
              <a:tr h="13375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trike="noStrike" dirty="0">
                          <a:solidFill>
                            <a:srgbClr val="001C74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  ГОСТ Р (ПНСТ) «Системы искусственного интеллекта на автомобильном транспорте. Системы управления интеллектуальной транспортной инфраструктурой. Варианты использования и состав функциональных подсистем искусственного интеллекта» </a:t>
                      </a:r>
                    </a:p>
                  </a:txBody>
                  <a:tcPr marL="21196" marR="21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trike="noStrike" dirty="0">
                          <a:solidFill>
                            <a:srgbClr val="001C74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11</a:t>
                      </a:r>
                      <a:endParaRPr lang="ru-RU" sz="1300" strike="noStrike" dirty="0">
                        <a:solidFill>
                          <a:srgbClr val="001C74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1196" marR="21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strike="noStrike" kern="1200" dirty="0">
                          <a:solidFill>
                            <a:srgbClr val="001C74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Дополнить нормативными ссылками, актуализировать упомянутые определения. Упоминаются функции и системы, не сопровождаемые отсылками к действующим нормативным документам, методикам или показателям эффективности.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strike="noStrike" kern="1200" dirty="0">
                          <a:solidFill>
                            <a:srgbClr val="001C74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Предложение переработать структуру и содержание документа, определить обязательные и рекомендуемые требования, уточнить критерии соответствия.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strike="noStrike" kern="1200" dirty="0">
                          <a:solidFill>
                            <a:srgbClr val="001C74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Упоминания технологий ИИ в документе носят общий и декларативный характер, без указания конкретных методов, сфер применения и функциональных ролей.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strike="noStrike" kern="1200" dirty="0">
                          <a:solidFill>
                            <a:srgbClr val="001C74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Требования не сопровождаются отсылками к действующим нормативным и методическим документам, показателям эффективности или методикам оценки.</a:t>
                      </a:r>
                    </a:p>
                  </a:txBody>
                  <a:tcPr marL="21196" marR="211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7662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7768280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0FAD71-9A3A-40CA-B4A1-32E828C3C921}"/>
              </a:ext>
            </a:extLst>
          </p:cNvPr>
          <p:cNvSpPr txBox="1"/>
          <p:nvPr/>
        </p:nvSpPr>
        <p:spPr>
          <a:xfrm>
            <a:off x="682739" y="3932447"/>
            <a:ext cx="1036616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631D"/>
                </a:solidFill>
              </a:rPr>
              <a:t>Предложения</a:t>
            </a:r>
            <a:endParaRPr lang="ru-RU" sz="1400" b="1" dirty="0">
              <a:solidFill>
                <a:srgbClr val="FF631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1C7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1C74"/>
                </a:solidFill>
              </a:rPr>
              <a:t>Гармонизация терминов и требований</a:t>
            </a:r>
            <a:endParaRPr lang="en-US" sz="1200" dirty="0">
              <a:solidFill>
                <a:srgbClr val="001C7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1C74"/>
                </a:solidFill>
              </a:rPr>
              <a:t>Учитывать международные и национальные практики -сравнительный анализ поможет интегрировать проверенные подходы и повысить конкурентоспособность.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1C74"/>
                </a:solidFill>
              </a:rPr>
              <a:t>Обеспечивать участие разработчиков, исследователей и представителей предприятий малого и среднего бизнеса и увеличением числа представителей в экспортно-ориентированного бизнеса в работах бизнеса на всех этапах подготовки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1C74"/>
                </a:solidFill>
              </a:rPr>
              <a:t>Подготовка специалистов по стандартизации в сфере 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1C74"/>
                </a:solidFill>
              </a:rPr>
              <a:t>Предусматривать механизмы регулярного пересмотра стандартов с учетом изменений в сфере ИИ и актуализация устаревших норм и требований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14032F-532E-410E-8919-62A868D99576}"/>
              </a:ext>
            </a:extLst>
          </p:cNvPr>
          <p:cNvSpPr txBox="1"/>
          <p:nvPr/>
        </p:nvSpPr>
        <p:spPr>
          <a:xfrm>
            <a:off x="682739" y="793126"/>
            <a:ext cx="1070978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631D"/>
                </a:solidFill>
              </a:rPr>
              <a:t>Риски</a:t>
            </a:r>
          </a:p>
          <a:p>
            <a:r>
              <a:rPr lang="ru-RU" sz="1400" b="1" dirty="0"/>
              <a:t>1) </a:t>
            </a:r>
            <a:r>
              <a:rPr lang="ru-RU" b="1" dirty="0">
                <a:solidFill>
                  <a:srgbClr val="001C74"/>
                </a:solidFill>
              </a:rPr>
              <a:t>З</a:t>
            </a:r>
            <a:r>
              <a:rPr lang="ru-RU" sz="1400" b="1" dirty="0">
                <a:solidFill>
                  <a:srgbClr val="001C74"/>
                </a:solidFill>
              </a:rPr>
              <a:t>атруднения в практическом применении</a:t>
            </a:r>
          </a:p>
          <a:p>
            <a:r>
              <a:rPr lang="ru-RU" sz="1200" dirty="0">
                <a:solidFill>
                  <a:srgbClr val="001C74"/>
                </a:solidFill>
              </a:rPr>
              <a:t>Принятие стандартов в текущем виде может привести к сложности их внедрения и использования на практике, особенно без учета реальных условий и технических ограничений</a:t>
            </a:r>
            <a:r>
              <a:rPr lang="ru-RU" sz="1200" b="1" dirty="0">
                <a:solidFill>
                  <a:srgbClr val="001C74"/>
                </a:solidFill>
              </a:rPr>
              <a:t>.</a:t>
            </a:r>
          </a:p>
          <a:p>
            <a:r>
              <a:rPr lang="ru-RU" sz="1400" b="1" dirty="0">
                <a:solidFill>
                  <a:srgbClr val="001C74"/>
                </a:solidFill>
              </a:rPr>
              <a:t>2) Неоднозначность требований</a:t>
            </a:r>
          </a:p>
          <a:p>
            <a:r>
              <a:rPr lang="ru-RU" sz="1200" dirty="0">
                <a:solidFill>
                  <a:srgbClr val="001C74"/>
                </a:solidFill>
              </a:rPr>
              <a:t>Повышается риск разночтений и разных интерпретаций требований стандартов, что затрудняет их единообразное применение. Также избыточные требования увеличивают стоимость приведения процессов в соответствие с новыми стандартами</a:t>
            </a:r>
            <a:r>
              <a:rPr lang="ru-RU" sz="1400" dirty="0">
                <a:solidFill>
                  <a:srgbClr val="001C74"/>
                </a:solidFill>
              </a:rPr>
              <a:t>.</a:t>
            </a:r>
          </a:p>
          <a:p>
            <a:r>
              <a:rPr lang="ru-RU" sz="1400" b="1" dirty="0">
                <a:solidFill>
                  <a:srgbClr val="001C74"/>
                </a:solidFill>
              </a:rPr>
              <a:t>3) Снижение эффективности процессов</a:t>
            </a:r>
          </a:p>
          <a:p>
            <a:r>
              <a:rPr lang="ru-RU" sz="1200" dirty="0">
                <a:solidFill>
                  <a:srgbClr val="001C74"/>
                </a:solidFill>
              </a:rPr>
              <a:t>В</a:t>
            </a:r>
            <a:r>
              <a:rPr lang="en-US" sz="1200" dirty="0">
                <a:solidFill>
                  <a:srgbClr val="001C74"/>
                </a:solidFill>
              </a:rPr>
              <a:t> </a:t>
            </a:r>
            <a:r>
              <a:rPr lang="ru-RU" sz="1200" dirty="0">
                <a:solidFill>
                  <a:srgbClr val="001C74"/>
                </a:solidFill>
              </a:rPr>
              <a:t>области стандартизации искусственного интеллекта недостаточно проработанные или чрезмерно универсализированные требования могут замедлять развитие ИИ-решений, ограничивать возможность быстрой адаптации под конкретные задачи и снижать гибкость в проектировании, обучении и внедрении моделей.</a:t>
            </a:r>
          </a:p>
          <a:p>
            <a:r>
              <a:rPr lang="ru-RU" sz="1200" dirty="0">
                <a:solidFill>
                  <a:srgbClr val="001C74"/>
                </a:solidFill>
              </a:rPr>
              <a:t>Рост затрат на внедрение и сопровождение</a:t>
            </a:r>
          </a:p>
          <a:p>
            <a:r>
              <a:rPr lang="ru-RU" sz="1400" b="1" dirty="0">
                <a:solidFill>
                  <a:srgbClr val="001C74"/>
                </a:solidFill>
              </a:rPr>
              <a:t> 4) Несоответствие международной практике</a:t>
            </a:r>
          </a:p>
          <a:p>
            <a:r>
              <a:rPr lang="ru-RU" sz="1200" dirty="0">
                <a:solidFill>
                  <a:srgbClr val="001C74"/>
                </a:solidFill>
              </a:rPr>
              <a:t>Принятые стандарты могут противоречить признанным зарубежным подходам, что затрудняет интеграцию в международные проекты и снижает конкурентоспособность.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1B5D49-C72D-4EA0-9889-7B2346214586}"/>
              </a:ext>
            </a:extLst>
          </p:cNvPr>
          <p:cNvSpPr txBox="1"/>
          <p:nvPr/>
        </p:nvSpPr>
        <p:spPr>
          <a:xfrm>
            <a:off x="480949" y="0"/>
            <a:ext cx="94445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1C74"/>
                </a:solidFill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Предложения в Перспективную программу стандартизации по направлению «Искусственный интеллект»</a:t>
            </a:r>
          </a:p>
        </p:txBody>
      </p:sp>
    </p:spTree>
    <p:extLst>
      <p:ext uri="{BB962C8B-B14F-4D97-AF65-F5344CB8AC3E}">
        <p14:creationId xmlns:p14="http://schemas.microsoft.com/office/powerpoint/2010/main" val="2604635555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DF1F24FF-617C-4DAC-9E4F-2A2927A44540}"/>
              </a:ext>
            </a:extLst>
          </p:cNvPr>
          <p:cNvSpPr txBox="1">
            <a:spLocks/>
          </p:cNvSpPr>
          <p:nvPr/>
        </p:nvSpPr>
        <p:spPr>
          <a:xfrm>
            <a:off x="850623" y="4900555"/>
            <a:ext cx="8445777" cy="11569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ru-RU" b="1" dirty="0">
                <a:solidFill>
                  <a:schemeClr val="bg1"/>
                </a:solidFill>
                <a:latin typeface="+mn-lt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18735396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471601" y="796937"/>
            <a:ext cx="11414760" cy="568452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4">
            <a:extLst>
              <a:ext uri="{FF2B5EF4-FFF2-40B4-BE49-F238E27FC236}">
                <a16:creationId xmlns:a16="http://schemas.microsoft.com/office/drawing/2014/main" id="{FBBA5A54-7EA8-4E21-9E82-7163A567E35F}"/>
              </a:ext>
            </a:extLst>
          </p:cNvPr>
          <p:cNvSpPr txBox="1">
            <a:spLocks/>
          </p:cNvSpPr>
          <p:nvPr/>
        </p:nvSpPr>
        <p:spPr>
          <a:xfrm>
            <a:off x="746759" y="129884"/>
            <a:ext cx="8978231" cy="509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001C74"/>
                </a:solidFill>
              </a:rPr>
              <a:t> Цели  ТК164   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551BE4B-3FA7-4C96-A4D5-27EBCC39C1B4}"/>
              </a:ext>
            </a:extLst>
          </p:cNvPr>
          <p:cNvSpPr/>
          <p:nvPr/>
        </p:nvSpPr>
        <p:spPr>
          <a:xfrm>
            <a:off x="893543" y="827111"/>
            <a:ext cx="9825738" cy="829788"/>
          </a:xfrm>
          <a:prstGeom prst="roundRect">
            <a:avLst/>
          </a:prstGeom>
          <a:noFill/>
          <a:ln w="9525"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defPPr>
              <a:defRPr lang="ru-RU"/>
            </a:defPPr>
            <a:lvl1pPr marL="0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24222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48444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72666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96888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21110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545331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969553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393775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b="1" dirty="0">
                <a:solidFill>
                  <a:srgbClr val="001C74"/>
                </a:solidFill>
                <a:cs typeface="Arial" panose="020B0604020202020204" pitchFamily="34" charset="0"/>
              </a:rPr>
              <a:t>Приоритет Программы </a:t>
            </a:r>
            <a:r>
              <a:rPr lang="ru-RU" sz="1400" dirty="0">
                <a:solidFill>
                  <a:srgbClr val="001C74"/>
                </a:solidFill>
                <a:cs typeface="Arial" panose="020B0604020202020204" pitchFamily="34" charset="0"/>
              </a:rPr>
              <a:t>– формирование национальной системы нормативно-технической документации в сфере ИИ, отвечающей положениям Соглашения Всемирной торговой организации по техническим барьерам в торговле и соглашениям в рамках Таможенного союза в сфере технического регулирования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52423D3-990A-46FA-981C-6E73EDB2FFC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80" y="2530930"/>
            <a:ext cx="3624545" cy="3624545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66760A45-748E-41D3-BF4F-F44D45B2C6DB}"/>
              </a:ext>
            </a:extLst>
          </p:cNvPr>
          <p:cNvSpPr/>
          <p:nvPr/>
        </p:nvSpPr>
        <p:spPr>
          <a:xfrm>
            <a:off x="6149526" y="2144187"/>
            <a:ext cx="4679660" cy="10065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defPPr>
              <a:defRPr lang="ru-RU"/>
            </a:defPPr>
            <a:lvl1pPr marL="0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24222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48444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72666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96888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21110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545331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969553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393775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1"/>
                </a:solidFill>
                <a:cs typeface="Arial" panose="020B0604020202020204" pitchFamily="34" charset="0"/>
              </a:rPr>
              <a:t>Формирование национальной системы стандартизации в области ИИ, обеспечивающей совместимость, безопасность, доверие и </a:t>
            </a:r>
            <a:r>
              <a:rPr lang="ru-RU" sz="1200" dirty="0" err="1">
                <a:solidFill>
                  <a:schemeClr val="tx1"/>
                </a:solidFill>
                <a:cs typeface="Arial" panose="020B0604020202020204" pitchFamily="34" charset="0"/>
              </a:rPr>
              <a:t>интероперабельность</a:t>
            </a:r>
            <a:r>
              <a:rPr lang="ru-RU" sz="1200" dirty="0">
                <a:solidFill>
                  <a:schemeClr val="tx1"/>
                </a:solidFill>
                <a:cs typeface="Arial" panose="020B0604020202020204" pitchFamily="34" charset="0"/>
              </a:rPr>
              <a:t> ИИ-систем.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3E76E45C-4572-4AF4-ADD3-7F491794E8F2}"/>
              </a:ext>
            </a:extLst>
          </p:cNvPr>
          <p:cNvSpPr/>
          <p:nvPr/>
        </p:nvSpPr>
        <p:spPr>
          <a:xfrm>
            <a:off x="6163894" y="3229495"/>
            <a:ext cx="4540299" cy="10065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defPPr>
              <a:defRPr lang="ru-RU"/>
            </a:defPPr>
            <a:lvl1pPr marL="0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24222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48444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72666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96888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21110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545331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969553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393775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1"/>
                </a:solidFill>
                <a:cs typeface="Arial" panose="020B0604020202020204" pitchFamily="34" charset="0"/>
              </a:rPr>
              <a:t>Разработка, актуализация и гармонизация стандартов, в том числе: национальных (ГОСТ Р), межгосударственных (ГОСТ), международных (ISO и др.),</a:t>
            </a:r>
          </a:p>
          <a:p>
            <a:r>
              <a:rPr lang="ru-RU" sz="1200" dirty="0">
                <a:solidFill>
                  <a:schemeClr val="tx1"/>
                </a:solidFill>
                <a:cs typeface="Arial" panose="020B0604020202020204" pitchFamily="34" charset="0"/>
              </a:rPr>
              <a:t>стандартов в рамках Евразийского экономического союза (ЕАЭС).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BB5E2B1-B816-444C-842C-25ED1D2B2D87}"/>
              </a:ext>
            </a:extLst>
          </p:cNvPr>
          <p:cNvSpPr/>
          <p:nvPr/>
        </p:nvSpPr>
        <p:spPr>
          <a:xfrm>
            <a:off x="6140531" y="4281436"/>
            <a:ext cx="4676089" cy="10572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defPPr>
              <a:defRPr lang="ru-RU"/>
            </a:defPPr>
            <a:lvl1pPr marL="0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24222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48444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72666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96888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21110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545331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969553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393775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1"/>
                </a:solidFill>
                <a:cs typeface="Arial" panose="020B0604020202020204" pitchFamily="34" charset="0"/>
              </a:rPr>
              <a:t>Создание нормативной базы для оценки соответствия ИИ-систем: по функциональным характеристикам,</a:t>
            </a:r>
          </a:p>
          <a:p>
            <a:r>
              <a:rPr lang="ru-RU" sz="1200" dirty="0">
                <a:solidFill>
                  <a:schemeClr val="tx1"/>
                </a:solidFill>
                <a:cs typeface="Arial" panose="020B0604020202020204" pitchFamily="34" charset="0"/>
              </a:rPr>
              <a:t>по этическим и правовым требованиям,</a:t>
            </a:r>
          </a:p>
          <a:p>
            <a:r>
              <a:rPr lang="ru-RU" sz="1200" dirty="0">
                <a:solidFill>
                  <a:schemeClr val="tx1"/>
                </a:solidFill>
                <a:cs typeface="Arial" panose="020B0604020202020204" pitchFamily="34" charset="0"/>
              </a:rPr>
              <a:t>по безопасности и устойчивости.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1DC2AD8-BB9D-44D9-B38A-6B757F87E9EF}"/>
              </a:ext>
            </a:extLst>
          </p:cNvPr>
          <p:cNvSpPr/>
          <p:nvPr/>
        </p:nvSpPr>
        <p:spPr>
          <a:xfrm>
            <a:off x="6246875" y="1787039"/>
            <a:ext cx="990601" cy="304806"/>
          </a:xfrm>
          <a:prstGeom prst="roundRect">
            <a:avLst/>
          </a:prstGeom>
          <a:noFill/>
          <a:ln w="9525"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defPPr>
              <a:defRPr lang="ru-RU"/>
            </a:defPPr>
            <a:lvl1pPr marL="0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24222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48444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72666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96888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21110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545331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969553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393775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chemeClr val="accent1"/>
                </a:solidFill>
                <a:latin typeface="+mj-lt"/>
              </a:rPr>
              <a:t>ЦЕЛИ:</a:t>
            </a:r>
          </a:p>
        </p:txBody>
      </p:sp>
      <p:pic>
        <p:nvPicPr>
          <p:cNvPr id="16" name="Рисунок 15" descr="Попасть в яблочко">
            <a:extLst>
              <a:ext uri="{FF2B5EF4-FFF2-40B4-BE49-F238E27FC236}">
                <a16:creationId xmlns:a16="http://schemas.microsoft.com/office/drawing/2014/main" id="{3FDC68C6-67E0-44FD-A539-1DED0B2A9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18734" y="1667671"/>
            <a:ext cx="560243" cy="560243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F019AF97-B882-467B-9040-EDD4DA2BF949}"/>
              </a:ext>
            </a:extLst>
          </p:cNvPr>
          <p:cNvSpPr/>
          <p:nvPr/>
        </p:nvSpPr>
        <p:spPr>
          <a:xfrm>
            <a:off x="5688535" y="4396508"/>
            <a:ext cx="305223" cy="28354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74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defPPr>
              <a:defRPr lang="ru-RU"/>
            </a:defPPr>
            <a:lvl1pPr marL="0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24222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48444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72666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96888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21110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545331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969553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393775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50" b="1" dirty="0">
                <a:solidFill>
                  <a:srgbClr val="045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E746C5DB-CA9E-4DF5-A4CC-DC8126A24616}"/>
              </a:ext>
            </a:extLst>
          </p:cNvPr>
          <p:cNvSpPr/>
          <p:nvPr/>
        </p:nvSpPr>
        <p:spPr>
          <a:xfrm>
            <a:off x="5663265" y="2340039"/>
            <a:ext cx="312639" cy="28354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74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defPPr>
              <a:defRPr lang="ru-RU"/>
            </a:defPPr>
            <a:lvl1pPr marL="0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24222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48444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72666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96888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21110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545331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969553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393775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50" b="1" dirty="0">
                <a:solidFill>
                  <a:srgbClr val="045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D5DEB85F-F054-4810-8124-890B93D93FB1}"/>
              </a:ext>
            </a:extLst>
          </p:cNvPr>
          <p:cNvSpPr/>
          <p:nvPr/>
        </p:nvSpPr>
        <p:spPr>
          <a:xfrm>
            <a:off x="5663265" y="3310213"/>
            <a:ext cx="305223" cy="28354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74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defPPr>
              <a:defRPr lang="ru-RU"/>
            </a:defPPr>
            <a:lvl1pPr marL="0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24222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48444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72666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96888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21110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545331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969553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393775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50" b="1" dirty="0">
                <a:solidFill>
                  <a:srgbClr val="045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413C35B-8B60-432B-9FF3-9D58A00422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0910" y="183306"/>
            <a:ext cx="1609850" cy="405277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2F35A9FC-22D8-4B98-844B-8E92C2D81F07}"/>
              </a:ext>
            </a:extLst>
          </p:cNvPr>
          <p:cNvSpPr/>
          <p:nvPr/>
        </p:nvSpPr>
        <p:spPr>
          <a:xfrm>
            <a:off x="5702603" y="5490400"/>
            <a:ext cx="305223" cy="28354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74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defPPr>
              <a:defRPr lang="ru-RU"/>
            </a:defPPr>
            <a:lvl1pPr marL="0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24222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48444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72666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96888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21110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545331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969553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393775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50" b="1" dirty="0">
                <a:solidFill>
                  <a:srgbClr val="045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96EE797E-AD62-4019-A4D3-CDF87D464BC0}"/>
              </a:ext>
            </a:extLst>
          </p:cNvPr>
          <p:cNvSpPr/>
          <p:nvPr/>
        </p:nvSpPr>
        <p:spPr>
          <a:xfrm>
            <a:off x="6140531" y="5406891"/>
            <a:ext cx="4676089" cy="10572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>
            <a:defPPr>
              <a:defRPr lang="ru-RU"/>
            </a:defPPr>
            <a:lvl1pPr marL="0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24222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48444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72666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96888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21110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545331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969553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393775" algn="l" defTabSz="848444" rtl="0" eaLnBrk="1" latinLnBrk="0" hangingPunct="1">
              <a:defRPr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1"/>
                </a:solidFill>
                <a:cs typeface="Arial" panose="020B0604020202020204" pitchFamily="34" charset="0"/>
              </a:rPr>
              <a:t>Методологическая и экспертная поддержка регулирования ИИ в России, включая участие в разработке: стратегии регулирования ИИ,</a:t>
            </a:r>
          </a:p>
          <a:p>
            <a:r>
              <a:rPr lang="ru-RU" sz="1200" dirty="0">
                <a:solidFill>
                  <a:schemeClr val="tx1"/>
                </a:solidFill>
                <a:cs typeface="Arial" panose="020B0604020202020204" pitchFamily="34" charset="0"/>
              </a:rPr>
              <a:t>требований к безопасности и этике ИИ-систем,</a:t>
            </a:r>
          </a:p>
          <a:p>
            <a:r>
              <a:rPr lang="ru-RU" sz="1200" dirty="0">
                <a:solidFill>
                  <a:schemeClr val="tx1"/>
                </a:solidFill>
                <a:cs typeface="Arial" panose="020B0604020202020204" pitchFamily="34" charset="0"/>
              </a:rPr>
              <a:t>стандартов жизненного цикла ИИ.</a:t>
            </a:r>
          </a:p>
        </p:txBody>
      </p:sp>
    </p:spTree>
    <p:extLst>
      <p:ext uri="{BB962C8B-B14F-4D97-AF65-F5344CB8AC3E}">
        <p14:creationId xmlns:p14="http://schemas.microsoft.com/office/powerpoint/2010/main" val="204027131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403368-35E1-4D7C-8349-FD9AF1AFA502}"/>
              </a:ext>
            </a:extLst>
          </p:cNvPr>
          <p:cNvSpPr txBox="1"/>
          <p:nvPr/>
        </p:nvSpPr>
        <p:spPr>
          <a:xfrm>
            <a:off x="769436" y="885719"/>
            <a:ext cx="1105780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1C74"/>
                </a:solidFill>
              </a:rPr>
              <a:t>Подкомитет ПК 03 «Искусственный интеллект в дорожно-транспортном комплексе» ТК 164 «Искусственный интеллект» начал функционировать в 2023 году в соответствии с приказом Федерального агентства по техническому регулированию и метрологии  от 29.09.2023 г. № 2043. </a:t>
            </a:r>
          </a:p>
          <a:p>
            <a:r>
              <a:rPr lang="ru-RU" sz="1200" dirty="0">
                <a:solidFill>
                  <a:srgbClr val="001C74"/>
                </a:solidFill>
              </a:rPr>
              <a:t>В состав </a:t>
            </a:r>
            <a:r>
              <a:rPr lang="ru-RU" sz="1200" b="1" dirty="0">
                <a:solidFill>
                  <a:srgbClr val="001C74"/>
                </a:solidFill>
              </a:rPr>
              <a:t>подкомитета ПК03 «Искусственный интеллект в дорожно- транспортном комплексе» </a:t>
            </a:r>
            <a:r>
              <a:rPr lang="ru-RU" sz="1200" dirty="0">
                <a:solidFill>
                  <a:srgbClr val="001C74"/>
                </a:solidFill>
              </a:rPr>
              <a:t>входит</a:t>
            </a:r>
            <a:r>
              <a:rPr lang="ru-RU" sz="1200" b="1" dirty="0">
                <a:solidFill>
                  <a:srgbClr val="001C74"/>
                </a:solidFill>
              </a:rPr>
              <a:t> </a:t>
            </a:r>
            <a:r>
              <a:rPr lang="ru-RU" sz="2400" b="1" dirty="0">
                <a:solidFill>
                  <a:schemeClr val="accent1"/>
                </a:solidFill>
              </a:rPr>
              <a:t>21</a:t>
            </a:r>
            <a:r>
              <a:rPr lang="ru-RU" sz="1200" dirty="0">
                <a:solidFill>
                  <a:srgbClr val="001C74"/>
                </a:solidFill>
              </a:rPr>
              <a:t>организация.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1C74"/>
                </a:solidFill>
              </a:rPr>
              <a:t>Подкомитет участвует в серии научных семинаров, посвящённых вопросам международного регулирования ИИ.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1C74"/>
                </a:solidFill>
              </a:rPr>
              <a:t>Подкомитет формирует предложения по уточнению формы национальных стандартов, разрабатываемых на базе международных стандартов ISO.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1C74"/>
                </a:solidFill>
              </a:rPr>
              <a:t>Ведёт анализ международных практик стандартизации ИИ, с целью выявления применимых подходов к дорожно-транспортной отрасли России.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1C74"/>
                </a:solidFill>
              </a:rPr>
              <a:t>Подкомитет участвует в согласовании терминологии и структурных элементов стандартов, чтобы обеспечить совместимость с российским законодательством и отраслевой спецификой.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1C74"/>
                </a:solidFill>
              </a:rPr>
              <a:t>Проводится экспертиза проектов ГОСТ Р, находящихся на стадии обсуждения, с фокусом на применимость в интеллектуальных транспортных системах. </a:t>
            </a:r>
          </a:p>
          <a:p>
            <a:endParaRPr lang="ru-RU" sz="1400" dirty="0">
              <a:solidFill>
                <a:srgbClr val="001C74"/>
              </a:solidFill>
            </a:endParaRPr>
          </a:p>
          <a:p>
            <a:endParaRPr lang="ru-RU" sz="1400" dirty="0">
              <a:solidFill>
                <a:srgbClr val="001C74"/>
              </a:solidFill>
            </a:endParaRPr>
          </a:p>
          <a:p>
            <a:endParaRPr lang="ru-RU" sz="1400" dirty="0">
              <a:solidFill>
                <a:srgbClr val="253B7B"/>
              </a:solidFill>
            </a:endParaRPr>
          </a:p>
          <a:p>
            <a:endParaRPr lang="ru-RU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DAC47E-0400-4657-86FD-9E3EE376BCD5}"/>
              </a:ext>
            </a:extLst>
          </p:cNvPr>
          <p:cNvSpPr txBox="1"/>
          <p:nvPr/>
        </p:nvSpPr>
        <p:spPr>
          <a:xfrm>
            <a:off x="460716" y="290737"/>
            <a:ext cx="10341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1C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Искусственный интеллект в дорожно-транспортном комплексе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E53C53-7CBB-4A39-9ED5-B50578AD5B10}"/>
              </a:ext>
            </a:extLst>
          </p:cNvPr>
          <p:cNvSpPr txBox="1"/>
          <p:nvPr/>
        </p:nvSpPr>
        <p:spPr>
          <a:xfrm>
            <a:off x="4920404" y="3429000"/>
            <a:ext cx="727159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631D"/>
                </a:solidFill>
              </a:rPr>
              <a:t>Направления деятельности </a:t>
            </a:r>
          </a:p>
          <a:p>
            <a:pPr marL="285750" indent="-285750" fontAlgn="ctr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1C74"/>
                </a:solidFill>
              </a:rPr>
              <a:t>Стандартизация процедур подтверждения качества и соответствия ИИ</a:t>
            </a:r>
          </a:p>
          <a:p>
            <a:pPr marL="285750" indent="-285750" fontAlgn="ctr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1C74"/>
                </a:solidFill>
              </a:rPr>
              <a:t>Стандартизация требований к сбору, хранению, использованию и защите                    данных </a:t>
            </a:r>
          </a:p>
          <a:p>
            <a:pPr marL="285750" indent="-285750" fontAlgn="ctr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1C74"/>
                </a:solidFill>
              </a:rPr>
              <a:t>Разработка и стандартизация требований к взаимодействию между автомобилем </a:t>
            </a:r>
            <a:br>
              <a:rPr lang="ru-RU" sz="1200" dirty="0">
                <a:solidFill>
                  <a:srgbClr val="001C74"/>
                </a:solidFill>
              </a:rPr>
            </a:br>
            <a:r>
              <a:rPr lang="ru-RU" sz="1200" dirty="0">
                <a:solidFill>
                  <a:srgbClr val="001C74"/>
                </a:solidFill>
              </a:rPr>
              <a:t>и инфраструктурой, между автомобилями</a:t>
            </a:r>
          </a:p>
          <a:p>
            <a:pPr marL="285750" indent="-285750" fontAlgn="ctr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1C74"/>
                </a:solidFill>
              </a:rPr>
              <a:t>Участие в разработке международных стандартов и норм</a:t>
            </a:r>
          </a:p>
          <a:p>
            <a:pPr marL="285750" indent="-285750" fontAlgn="ctr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1C74"/>
                </a:solidFill>
              </a:rPr>
              <a:t>Анализ и актуализация существующих стандартов</a:t>
            </a:r>
          </a:p>
          <a:p>
            <a:pPr fontAlgn="ctr">
              <a:spcBef>
                <a:spcPts val="600"/>
              </a:spcBef>
            </a:pPr>
            <a:endParaRPr lang="ru-RU" sz="1400" dirty="0">
              <a:solidFill>
                <a:srgbClr val="001C74"/>
              </a:solidFill>
            </a:endParaRPr>
          </a:p>
          <a:p>
            <a:endParaRPr lang="en-US" sz="1600" b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96BED90-AA25-431E-82C3-89E386D12C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3" t="8152" r="14204" b="13184"/>
          <a:stretch/>
        </p:blipFill>
        <p:spPr>
          <a:xfrm>
            <a:off x="364761" y="3609977"/>
            <a:ext cx="4372843" cy="29572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7077B1-164D-4728-9123-63494525F6E6}"/>
              </a:ext>
            </a:extLst>
          </p:cNvPr>
          <p:cNvSpPr txBox="1"/>
          <p:nvPr/>
        </p:nvSpPr>
        <p:spPr>
          <a:xfrm>
            <a:off x="4737604" y="5556782"/>
            <a:ext cx="72715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accent1"/>
                </a:solidFill>
              </a:rPr>
              <a:t>В настоящее время ведётся работа по созданию Межгосударственного технического комитета (МТК 566) по вопросам искусственного интеллекта. Проведение заседания  Межгосударственный совет по стандартизации, метрологии и сертификации и принятие соответствующего решения запланированы на июнь 2025 года. </a:t>
            </a:r>
            <a:endParaRPr lang="en-US" sz="1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367598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373380" y="822960"/>
            <a:ext cx="11414760" cy="568452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4">
            <a:extLst>
              <a:ext uri="{FF2B5EF4-FFF2-40B4-BE49-F238E27FC236}">
                <a16:creationId xmlns:a16="http://schemas.microsoft.com/office/drawing/2014/main" id="{FBBA5A54-7EA8-4E21-9E82-7163A567E35F}"/>
              </a:ext>
            </a:extLst>
          </p:cNvPr>
          <p:cNvSpPr txBox="1">
            <a:spLocks/>
          </p:cNvSpPr>
          <p:nvPr/>
        </p:nvSpPr>
        <p:spPr>
          <a:xfrm>
            <a:off x="625928" y="236223"/>
            <a:ext cx="8978231" cy="509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01C74"/>
                </a:solidFill>
              </a:rPr>
              <a:t> </a:t>
            </a:r>
            <a:r>
              <a:rPr lang="ru-RU" sz="3600" b="1" dirty="0">
                <a:solidFill>
                  <a:srgbClr val="001C74"/>
                </a:solidFill>
              </a:rPr>
              <a:t>Стандартизация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E7ACF3E-4A5A-4423-8F85-63D2F03F2402}"/>
              </a:ext>
            </a:extLst>
          </p:cNvPr>
          <p:cNvSpPr/>
          <p:nvPr/>
        </p:nvSpPr>
        <p:spPr>
          <a:xfrm>
            <a:off x="625928" y="2913214"/>
            <a:ext cx="10940144" cy="3077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t" anchorCtr="0"/>
          <a:lstStyle>
            <a:defPPr>
              <a:defRPr lang="ru-RU"/>
            </a:defPPr>
            <a:lvl1pPr marL="0" algn="l" defTabSz="1024323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2161" algn="l" defTabSz="1024323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4323" algn="l" defTabSz="1024323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6484" algn="l" defTabSz="1024323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8646" algn="l" defTabSz="1024323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60805" algn="l" defTabSz="1024323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2968" algn="l" defTabSz="1024323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5128" algn="l" defTabSz="1024323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7290" algn="l" defTabSz="1024323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b="1" u="sng" dirty="0">
                <a:solidFill>
                  <a:srgbClr val="FF631D"/>
                </a:solidFill>
              </a:rPr>
              <a:t>Направлены предложения в программу национальной стандартизации на 2025 год по разработке национальных стандартов:</a:t>
            </a:r>
          </a:p>
          <a:p>
            <a:pPr algn="just"/>
            <a:endParaRPr lang="ru-RU" sz="1400" b="1" u="sng" dirty="0">
              <a:solidFill>
                <a:srgbClr val="FF631D"/>
              </a:solidFill>
            </a:endParaRPr>
          </a:p>
          <a:p>
            <a:pPr marL="265113" indent="-265113" algn="just">
              <a:spcBef>
                <a:spcPts val="0"/>
              </a:spcBef>
              <a:buFont typeface="+mj-lt"/>
              <a:buAutoNum type="arabicParenR"/>
            </a:pPr>
            <a:r>
              <a:rPr lang="ru-RU" sz="1200" dirty="0">
                <a:solidFill>
                  <a:srgbClr val="253B7B"/>
                </a:solidFill>
              </a:rPr>
              <a:t>ГОСТ Р «Системы искусственного интеллекта на автомобильном транспорте. Анализ качества дорожного покрытия».</a:t>
            </a:r>
          </a:p>
          <a:p>
            <a:pPr marL="265113" indent="-265113" algn="just">
              <a:spcBef>
                <a:spcPts val="0"/>
              </a:spcBef>
              <a:buFont typeface="+mj-lt"/>
              <a:buAutoNum type="arabicParenR"/>
            </a:pPr>
            <a:r>
              <a:rPr lang="ru-RU" sz="1200" dirty="0">
                <a:solidFill>
                  <a:srgbClr val="253B7B"/>
                </a:solidFill>
              </a:rPr>
              <a:t>ГОСТ Р «Системы искусственного интеллекта на автомобильном транспорте. Системы мониторинга функционального состояния водителя». </a:t>
            </a:r>
          </a:p>
          <a:p>
            <a:pPr marL="265113" indent="-265113" algn="just">
              <a:spcBef>
                <a:spcPts val="0"/>
              </a:spcBef>
              <a:buFont typeface="+mj-lt"/>
              <a:buAutoNum type="arabicParenR"/>
            </a:pPr>
            <a:r>
              <a:rPr lang="ru-RU" sz="1200" dirty="0">
                <a:solidFill>
                  <a:srgbClr val="253B7B"/>
                </a:solidFill>
              </a:rPr>
              <a:t>ГОСТ Р «Системы искусственного интеллекта в автомобильном транспорте. Мониторинг выброса вредных веществ в атмосферу».</a:t>
            </a:r>
          </a:p>
          <a:p>
            <a:pPr marL="265113" indent="-265113" algn="just">
              <a:spcBef>
                <a:spcPts val="0"/>
              </a:spcBef>
              <a:buFont typeface="+mj-lt"/>
              <a:buAutoNum type="arabicParenR"/>
            </a:pPr>
            <a:endParaRPr lang="ru-RU" sz="1200" b="1" dirty="0">
              <a:solidFill>
                <a:srgbClr val="253B7B"/>
              </a:solidFill>
            </a:endParaRPr>
          </a:p>
          <a:p>
            <a:pPr algn="just">
              <a:spcBef>
                <a:spcPts val="0"/>
              </a:spcBef>
            </a:pPr>
            <a:endParaRPr lang="ru-RU" sz="1200" b="1" dirty="0">
              <a:solidFill>
                <a:srgbClr val="253B7B"/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sz="1400" b="1" u="sng" dirty="0">
                <a:solidFill>
                  <a:srgbClr val="FF631D"/>
                </a:solidFill>
              </a:rPr>
              <a:t>Разработка, согласование и утверждение Дорожной карты по стандартизации технологий искусственного интеллекта в дорожно-транспортном комплексе.</a:t>
            </a:r>
          </a:p>
          <a:p>
            <a:pPr algn="just">
              <a:spcBef>
                <a:spcPts val="0"/>
              </a:spcBef>
            </a:pPr>
            <a:endParaRPr lang="ru-RU" sz="1600" b="1" dirty="0">
              <a:solidFill>
                <a:srgbClr val="253B7B"/>
              </a:solidFill>
            </a:endParaRPr>
          </a:p>
          <a:p>
            <a:pPr marL="630238" indent="-273050" algn="just">
              <a:spcBef>
                <a:spcPts val="0"/>
              </a:spcBef>
              <a:tabLst>
                <a:tab pos="630238" algn="l"/>
              </a:tabLst>
            </a:pPr>
            <a:endParaRPr lang="ru-RU" sz="1400" b="1" dirty="0">
              <a:solidFill>
                <a:srgbClr val="253B7B"/>
              </a:solidFill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ru-RU" sz="1800" b="1" dirty="0">
              <a:solidFill>
                <a:srgbClr val="253B7B"/>
              </a:solidFill>
            </a:endParaRPr>
          </a:p>
        </p:txBody>
      </p:sp>
      <p:sp>
        <p:nvSpPr>
          <p:cNvPr id="18" name="Заголовок 2">
            <a:extLst>
              <a:ext uri="{FF2B5EF4-FFF2-40B4-BE49-F238E27FC236}">
                <a16:creationId xmlns:a16="http://schemas.microsoft.com/office/drawing/2014/main" id="{59315DE1-5456-BBB7-185C-16867B7F0661}"/>
              </a:ext>
            </a:extLst>
          </p:cNvPr>
          <p:cNvSpPr txBox="1">
            <a:spLocks/>
          </p:cNvSpPr>
          <p:nvPr/>
        </p:nvSpPr>
        <p:spPr>
          <a:xfrm>
            <a:off x="746759" y="2516827"/>
            <a:ext cx="4116960" cy="24622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ru-RU"/>
            </a:defPPr>
            <a:lvl1pPr marL="0" algn="l" defTabSz="1024323" rtl="0" eaLnBrk="1" latinLnBrk="0" hangingPunct="1">
              <a:defRPr sz="2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2161" algn="l" defTabSz="1024323" rtl="0" eaLnBrk="1" latinLnBrk="0" hangingPunct="1">
              <a:defRPr sz="2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4323" algn="l" defTabSz="1024323" rtl="0" eaLnBrk="1" latinLnBrk="0" hangingPunct="1">
              <a:defRPr sz="2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36484" algn="l" defTabSz="1024323" rtl="0" eaLnBrk="1" latinLnBrk="0" hangingPunct="1">
              <a:defRPr sz="2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8646" algn="l" defTabSz="1024323" rtl="0" eaLnBrk="1" latinLnBrk="0" hangingPunct="1">
              <a:defRPr sz="2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0805" algn="l" defTabSz="1024323" rtl="0" eaLnBrk="1" latinLnBrk="0" hangingPunct="1">
              <a:defRPr sz="2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72968" algn="l" defTabSz="1024323" rtl="0" eaLnBrk="1" latinLnBrk="0" hangingPunct="1">
              <a:defRPr sz="2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85128" algn="l" defTabSz="1024323" rtl="0" eaLnBrk="1" latinLnBrk="0" hangingPunct="1">
              <a:defRPr sz="2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7290" algn="l" defTabSz="1024323" rtl="0" eaLnBrk="1" latinLnBrk="0" hangingPunct="1">
              <a:defRPr sz="2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87313"/>
            <a:r>
              <a:rPr lang="ru-RU" sz="1600" b="1" dirty="0">
                <a:solidFill>
                  <a:srgbClr val="001C74"/>
                </a:solidFill>
                <a:ea typeface="Microsoft JhengHei Light" panose="020B0304030504040204" pitchFamily="34" charset="-120"/>
                <a:cs typeface="Arial" panose="020B0604020202020204" pitchFamily="34" charset="0"/>
              </a:rPr>
              <a:t>План деятельности до 2026 года </a:t>
            </a: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F35F8ECB-458F-48EA-8B42-583BB84D62D5}"/>
              </a:ext>
            </a:extLst>
          </p:cNvPr>
          <p:cNvSpPr txBox="1"/>
          <p:nvPr/>
        </p:nvSpPr>
        <p:spPr>
          <a:xfrm>
            <a:off x="746759" y="804307"/>
            <a:ext cx="784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4222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8444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2666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6888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21110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45331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69553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93775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rgbClr val="001C74"/>
                </a:solidFill>
                <a:ea typeface="Microsoft JhengHei Light" panose="020B0304030504040204" pitchFamily="34" charset="-120"/>
                <a:cs typeface="Arial" panose="020B0604020202020204" pitchFamily="34" charset="0"/>
              </a:rPr>
              <a:t>Работы по стандартизации  проводятся по нескольким направлениям:</a:t>
            </a:r>
            <a:endParaRPr lang="ru-RU" sz="1600" b="1" dirty="0">
              <a:solidFill>
                <a:srgbClr val="001C74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EAC1F87-6FCD-4544-B34E-44BC28B4AAA0}"/>
              </a:ext>
            </a:extLst>
          </p:cNvPr>
          <p:cNvSpPr/>
          <p:nvPr/>
        </p:nvSpPr>
        <p:spPr>
          <a:xfrm>
            <a:off x="625928" y="1131285"/>
            <a:ext cx="10940144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4222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8444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2666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6888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21110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45331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69553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93775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400" dirty="0"/>
              <a:t>‒ </a:t>
            </a:r>
            <a:r>
              <a:rPr lang="ru-RU" sz="1200" dirty="0">
                <a:solidFill>
                  <a:srgbClr val="001C74"/>
                </a:solidFill>
              </a:rPr>
              <a:t>разработка перспективной программы стандартизации в области  искусственного интеллекта на период до </a:t>
            </a:r>
            <a:r>
              <a:rPr lang="ru-RU" sz="2400" b="1" dirty="0">
                <a:solidFill>
                  <a:schemeClr val="accent1"/>
                </a:solidFill>
              </a:rPr>
              <a:t>2026 </a:t>
            </a:r>
            <a:r>
              <a:rPr lang="ru-RU" sz="1200" dirty="0">
                <a:solidFill>
                  <a:srgbClr val="001C74"/>
                </a:solidFill>
              </a:rPr>
              <a:t>года;</a:t>
            </a:r>
          </a:p>
          <a:p>
            <a:pPr lvl="0"/>
            <a:r>
              <a:rPr lang="ru-RU" sz="1200" dirty="0">
                <a:solidFill>
                  <a:srgbClr val="001C74"/>
                </a:solidFill>
              </a:rPr>
              <a:t>‒ разработка и сопровождение проектов национальных стандартов в области ИИ и предложений по обновлению существующих документов по стандартизации;</a:t>
            </a:r>
          </a:p>
          <a:p>
            <a:pPr lvl="0"/>
            <a:r>
              <a:rPr lang="ru-RU" sz="1200" dirty="0">
                <a:solidFill>
                  <a:srgbClr val="001C74"/>
                </a:solidFill>
              </a:rPr>
              <a:t>‒ участие в обсуждении проектов национальных стандартов в области ИИ и в смежных областях;</a:t>
            </a:r>
          </a:p>
          <a:p>
            <a:pPr lvl="0"/>
            <a:r>
              <a:rPr lang="ru-RU" sz="1200" dirty="0">
                <a:solidFill>
                  <a:srgbClr val="001C74"/>
                </a:solidFill>
              </a:rPr>
              <a:t>‒ организация и проведение научно-просветительских вебинаров по вопросам стандартизации в области ИИ;</a:t>
            </a:r>
          </a:p>
          <a:p>
            <a:pPr lvl="0"/>
            <a:r>
              <a:rPr lang="ru-RU" sz="1200" dirty="0">
                <a:solidFill>
                  <a:srgbClr val="001C74"/>
                </a:solidFill>
              </a:rPr>
              <a:t>‒ мониторинг применения международных, межгосударственных и национальных стандартов в области ИИ.</a:t>
            </a:r>
          </a:p>
        </p:txBody>
      </p:sp>
    </p:spTree>
    <p:extLst>
      <p:ext uri="{BB962C8B-B14F-4D97-AF65-F5344CB8AC3E}">
        <p14:creationId xmlns:p14="http://schemas.microsoft.com/office/powerpoint/2010/main" val="2124828319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штриховая вправо 1">
            <a:extLst>
              <a:ext uri="{FF2B5EF4-FFF2-40B4-BE49-F238E27FC236}">
                <a16:creationId xmlns:a16="http://schemas.microsoft.com/office/drawing/2014/main" id="{5BAF3235-FA41-4B82-A7E9-A6F9DCE298D0}"/>
              </a:ext>
            </a:extLst>
          </p:cNvPr>
          <p:cNvSpPr/>
          <p:nvPr/>
        </p:nvSpPr>
        <p:spPr>
          <a:xfrm>
            <a:off x="644078" y="5491494"/>
            <a:ext cx="10424160" cy="998807"/>
          </a:xfrm>
          <a:prstGeom prst="stripedRightArrow">
            <a:avLst/>
          </a:prstGeom>
          <a:gradFill flip="none" rotWithShape="1">
            <a:gsLst>
              <a:gs pos="0">
                <a:srgbClr val="71B7FC">
                  <a:tint val="66000"/>
                  <a:satMod val="160000"/>
                </a:srgbClr>
              </a:gs>
              <a:gs pos="50000">
                <a:srgbClr val="71B7FC">
                  <a:tint val="44500"/>
                  <a:satMod val="160000"/>
                </a:srgbClr>
              </a:gs>
              <a:gs pos="100000">
                <a:srgbClr val="71B7FC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D745682-71E4-4BE8-9E95-8B70B14D5648}"/>
              </a:ext>
            </a:extLst>
          </p:cNvPr>
          <p:cNvGrpSpPr/>
          <p:nvPr/>
        </p:nvGrpSpPr>
        <p:grpSpPr>
          <a:xfrm>
            <a:off x="598054" y="5552024"/>
            <a:ext cx="638316" cy="497418"/>
            <a:chOff x="6525745" y="652080"/>
            <a:chExt cx="708681" cy="552252"/>
          </a:xfrm>
        </p:grpSpPr>
        <p:sp>
          <p:nvSpPr>
            <p:cNvPr id="4" name="Капля 3">
              <a:extLst>
                <a:ext uri="{FF2B5EF4-FFF2-40B4-BE49-F238E27FC236}">
                  <a16:creationId xmlns:a16="http://schemas.microsoft.com/office/drawing/2014/main" id="{7A8822B6-2048-462B-93E2-52532FCF7A3C}"/>
                </a:ext>
              </a:extLst>
            </p:cNvPr>
            <p:cNvSpPr/>
            <p:nvPr/>
          </p:nvSpPr>
          <p:spPr>
            <a:xfrm rot="7998630">
              <a:off x="6571188" y="652668"/>
              <a:ext cx="552252" cy="551076"/>
            </a:xfrm>
            <a:prstGeom prst="teardrop">
              <a:avLst>
                <a:gd name="adj" fmla="val 12414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9E26654-025D-4836-8283-0431CD36C465}"/>
                </a:ext>
              </a:extLst>
            </p:cNvPr>
            <p:cNvSpPr txBox="1"/>
            <p:nvPr/>
          </p:nvSpPr>
          <p:spPr>
            <a:xfrm>
              <a:off x="6525745" y="773739"/>
              <a:ext cx="708681" cy="341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/>
                <a:t>2022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E1EF2EA-F447-4831-A8E8-6E9E2A91B067}"/>
              </a:ext>
            </a:extLst>
          </p:cNvPr>
          <p:cNvSpPr txBox="1"/>
          <p:nvPr/>
        </p:nvSpPr>
        <p:spPr>
          <a:xfrm>
            <a:off x="464209" y="1063404"/>
            <a:ext cx="3548239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FF631D"/>
                </a:solidFill>
              </a:rPr>
              <a:t>ГОСТ Р 70249-2022 </a:t>
            </a:r>
            <a:r>
              <a:rPr lang="ru-RU" sz="900" dirty="0">
                <a:solidFill>
                  <a:schemeClr val="tx1"/>
                </a:solidFill>
              </a:rPr>
              <a:t>Высокоавтоматизированные транспортные средства. Термины и определения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FF631D"/>
                </a:solidFill>
              </a:rPr>
              <a:t>ГОСТ Р 70250-2022</a:t>
            </a:r>
            <a:r>
              <a:rPr lang="en-US" sz="1200" b="1" dirty="0">
                <a:solidFill>
                  <a:srgbClr val="FF631D"/>
                </a:solidFill>
              </a:rPr>
              <a:t> </a:t>
            </a:r>
            <a:r>
              <a:rPr lang="ru-RU" sz="900" dirty="0">
                <a:solidFill>
                  <a:schemeClr val="tx1"/>
                </a:solidFill>
              </a:rPr>
              <a:t>Варианты использования и состав функциональных подсистем искусственного интеллекта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FF631D"/>
                </a:solidFill>
              </a:rPr>
              <a:t>ГОСТ Р 70251-2022 </a:t>
            </a:r>
            <a:r>
              <a:rPr lang="ru-RU" sz="900" dirty="0"/>
              <a:t>Требования к испытанию алгоритмов обнаружения и распознавания препятствий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FF631D"/>
                </a:solidFill>
              </a:rPr>
              <a:t>ГОСТ Р 70252-2022 </a:t>
            </a:r>
            <a:r>
              <a:rPr lang="ru-RU" sz="900" dirty="0"/>
              <a:t>Требования к испытанию алгоритмов низкоуровневого слияния данных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FF631D"/>
                </a:solidFill>
              </a:rPr>
              <a:t>ГОСТ Р 70253-2022</a:t>
            </a:r>
            <a:r>
              <a:rPr lang="ru-RU" sz="900" b="1" dirty="0">
                <a:solidFill>
                  <a:srgbClr val="FF631D"/>
                </a:solidFill>
              </a:rPr>
              <a:t> </a:t>
            </a:r>
            <a:r>
              <a:rPr lang="ru-RU" sz="900" dirty="0"/>
              <a:t>Требования к испытанию алгоритмов обнаружения и реконструкции структуры перекрестков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FF631D"/>
                </a:solidFill>
              </a:rPr>
              <a:t>ГОСТ Р 70254-2022</a:t>
            </a:r>
            <a:r>
              <a:rPr lang="en-US" sz="1200" b="1" dirty="0">
                <a:solidFill>
                  <a:srgbClr val="FF631D"/>
                </a:solidFill>
              </a:rPr>
              <a:t> </a:t>
            </a:r>
            <a:r>
              <a:rPr lang="ru-RU" sz="1200" b="1" dirty="0">
                <a:solidFill>
                  <a:srgbClr val="FF631D"/>
                </a:solidFill>
              </a:rPr>
              <a:t> </a:t>
            </a:r>
            <a:r>
              <a:rPr lang="ru-RU" sz="900" dirty="0"/>
              <a:t>Требования к испытанию алгоритмов прогнозирования поведения участников дорожного движения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FF631D"/>
                </a:solidFill>
              </a:rPr>
              <a:t>ГОСТ Р 70255-2022</a:t>
            </a:r>
            <a:r>
              <a:rPr lang="ru-RU" sz="900" b="1" dirty="0">
                <a:solidFill>
                  <a:srgbClr val="FF631D"/>
                </a:solidFill>
              </a:rPr>
              <a:t> </a:t>
            </a:r>
            <a:r>
              <a:rPr lang="ru-RU" sz="900" dirty="0"/>
              <a:t>Требования к испытанию алгоритмов обнаружения и распознавания дорожных знаков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FF631D"/>
                </a:solidFill>
              </a:rPr>
              <a:t>ГОСТ Р 70256-2022 </a:t>
            </a:r>
            <a:r>
              <a:rPr lang="ru-RU" sz="900" dirty="0"/>
              <a:t>Требования к испытанию алгоритмов контроля обочины и полосы движения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383C4BB-CCD9-4AB9-B5E7-D09B59073641}"/>
              </a:ext>
            </a:extLst>
          </p:cNvPr>
          <p:cNvGrpSpPr/>
          <p:nvPr/>
        </p:nvGrpSpPr>
        <p:grpSpPr>
          <a:xfrm>
            <a:off x="3374132" y="5584292"/>
            <a:ext cx="638316" cy="497418"/>
            <a:chOff x="6525745" y="652080"/>
            <a:chExt cx="708681" cy="552252"/>
          </a:xfrm>
        </p:grpSpPr>
        <p:sp>
          <p:nvSpPr>
            <p:cNvPr id="9" name="Капля 8">
              <a:extLst>
                <a:ext uri="{FF2B5EF4-FFF2-40B4-BE49-F238E27FC236}">
                  <a16:creationId xmlns:a16="http://schemas.microsoft.com/office/drawing/2014/main" id="{9D295044-7B28-4137-8C57-E564B2FD04CC}"/>
                </a:ext>
              </a:extLst>
            </p:cNvPr>
            <p:cNvSpPr/>
            <p:nvPr/>
          </p:nvSpPr>
          <p:spPr>
            <a:xfrm rot="7998630">
              <a:off x="6571188" y="652668"/>
              <a:ext cx="552252" cy="551076"/>
            </a:xfrm>
            <a:prstGeom prst="teardrop">
              <a:avLst>
                <a:gd name="adj" fmla="val 12414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133CFDD-6F4D-429F-AE52-901433CC2F83}"/>
                </a:ext>
              </a:extLst>
            </p:cNvPr>
            <p:cNvSpPr txBox="1"/>
            <p:nvPr/>
          </p:nvSpPr>
          <p:spPr>
            <a:xfrm>
              <a:off x="6525745" y="773739"/>
              <a:ext cx="708681" cy="341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/>
                <a:t>2023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82A3047-8482-4A26-BC6B-84F9391C3A1E}"/>
              </a:ext>
            </a:extLst>
          </p:cNvPr>
          <p:cNvSpPr txBox="1"/>
          <p:nvPr/>
        </p:nvSpPr>
        <p:spPr>
          <a:xfrm>
            <a:off x="3779311" y="1088487"/>
            <a:ext cx="4189231" cy="5007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FF631D"/>
                </a:solidFill>
              </a:rPr>
              <a:t>ГОСТ Р 70885-2023 </a:t>
            </a:r>
            <a:r>
              <a:rPr lang="ru-RU" sz="900" dirty="0"/>
              <a:t>Средства мониторинга поведения и прогнозирования людей. Алгоритмы искусственного интеллекта для </a:t>
            </a:r>
            <a:r>
              <a:rPr lang="ru-RU" sz="900" dirty="0" err="1"/>
              <a:t>распознования</a:t>
            </a:r>
            <a:r>
              <a:rPr lang="ru-RU" sz="900" dirty="0"/>
              <a:t> состояний и действий водителя методом анализа статистических и динамических изображений, поступающих от средств фото- и видеофиксации систем мониторинга водителей колесных транспортных средств. Методика оценки функциональной корректности</a:t>
            </a:r>
            <a:endParaRPr lang="en-US" sz="900" dirty="0"/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FF631D"/>
                </a:solidFill>
              </a:rPr>
              <a:t>ГОСТ Р 70980-2023 </a:t>
            </a:r>
            <a:r>
              <a:rPr lang="ru-RU" sz="900" dirty="0"/>
              <a:t>Системы искусственного интеллекта на автомобильном транспорте. Системы управления интеллектуальной транспортной инфраструктурой. Общие требования</a:t>
            </a:r>
            <a:endParaRPr lang="en-US" sz="900" dirty="0"/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FF631D"/>
                </a:solidFill>
              </a:rPr>
              <a:t>ГОСТ Р 70981-2023 </a:t>
            </a:r>
            <a:r>
              <a:rPr lang="ru-RU" sz="900" dirty="0"/>
              <a:t>Системы искусственного интеллекта на автомобильном транспорте. Системы технического диагностирования транспортного средства. Общие требования</a:t>
            </a:r>
            <a:endParaRPr lang="en-US" sz="900" dirty="0"/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FF631D"/>
                </a:solidFill>
              </a:rPr>
              <a:t>ГОСТ Р 70983-2023</a:t>
            </a:r>
            <a:r>
              <a:rPr lang="en-US" sz="1200" b="1" dirty="0">
                <a:solidFill>
                  <a:srgbClr val="FF631D"/>
                </a:solidFill>
              </a:rPr>
              <a:t> </a:t>
            </a:r>
            <a:r>
              <a:rPr lang="ru-RU" sz="900" dirty="0"/>
              <a:t>Системы искусственного интеллекта на автомобильном транспорте. Системы управления интеллектуальной инфраструктурой. Требования к испытанию алгоритмов прогнозирования характеристик транспортного потока.</a:t>
            </a:r>
            <a:endParaRPr lang="en-US" sz="900" dirty="0"/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FF631D"/>
                </a:solidFill>
              </a:rPr>
              <a:t>ГОСТ Р 70984-2023 </a:t>
            </a:r>
            <a:r>
              <a:rPr lang="ru-RU" sz="900" dirty="0"/>
              <a:t>Системы искусственного интеллекта на автомобильном транспорте. Системы управления интеллектуальной инфраструктурой. Требования к испытанию алгоритмов прогнозирования дорожных условий. </a:t>
            </a:r>
            <a:endParaRPr lang="en-US" sz="900" dirty="0"/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FF631D"/>
                </a:solidFill>
              </a:rPr>
              <a:t>ГОСТ Р 70985-2023 </a:t>
            </a:r>
            <a:r>
              <a:rPr lang="ru-RU" sz="900" dirty="0"/>
              <a:t>Системы искусственного интеллекта на автомобильном транспорте. Системы управления интеллектуальной инфраструктурой. Требования к испытанию алгоритмов распознавания автомобильных номеров.</a:t>
            </a:r>
            <a:endParaRPr lang="en-US" sz="900" dirty="0"/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FF631D"/>
                </a:solidFill>
              </a:rPr>
              <a:t>ГОСТ Р 70982-2023 </a:t>
            </a:r>
            <a:r>
              <a:rPr lang="ru-RU" sz="900" dirty="0"/>
              <a:t>Системы искусственного интеллекта на автомобильном транспорте. Системы управления движением транспортным средством. Требования к структуре и архитектуре V2X-взаимодействия</a:t>
            </a:r>
            <a:endParaRPr lang="en-US" sz="900" dirty="0"/>
          </a:p>
          <a:p>
            <a:endParaRPr lang="ru-RU" sz="1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4AAC21-F3A3-4451-A2D5-0969CC080ED2}"/>
              </a:ext>
            </a:extLst>
          </p:cNvPr>
          <p:cNvSpPr txBox="1"/>
          <p:nvPr/>
        </p:nvSpPr>
        <p:spPr>
          <a:xfrm>
            <a:off x="644078" y="89745"/>
            <a:ext cx="80419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1C74"/>
                </a:solidFill>
              </a:rPr>
              <a:t>Утверждение стандартов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DF8344F-1CB6-431A-BCAD-40F186B5F8AE}"/>
              </a:ext>
            </a:extLst>
          </p:cNvPr>
          <p:cNvGrpSpPr/>
          <p:nvPr/>
        </p:nvGrpSpPr>
        <p:grpSpPr>
          <a:xfrm>
            <a:off x="8283271" y="5567312"/>
            <a:ext cx="638316" cy="497418"/>
            <a:chOff x="6525745" y="652080"/>
            <a:chExt cx="708681" cy="552252"/>
          </a:xfrm>
        </p:grpSpPr>
        <p:sp>
          <p:nvSpPr>
            <p:cNvPr id="15" name="Капля 14">
              <a:extLst>
                <a:ext uri="{FF2B5EF4-FFF2-40B4-BE49-F238E27FC236}">
                  <a16:creationId xmlns:a16="http://schemas.microsoft.com/office/drawing/2014/main" id="{6DEE3360-5897-421D-8A29-3ABCC9B6A876}"/>
                </a:ext>
              </a:extLst>
            </p:cNvPr>
            <p:cNvSpPr/>
            <p:nvPr/>
          </p:nvSpPr>
          <p:spPr>
            <a:xfrm rot="7998630">
              <a:off x="6571188" y="652668"/>
              <a:ext cx="552252" cy="551076"/>
            </a:xfrm>
            <a:prstGeom prst="teardrop">
              <a:avLst>
                <a:gd name="adj" fmla="val 12414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A140DE5-3F3B-485C-A6EA-49F25C29F0DC}"/>
                </a:ext>
              </a:extLst>
            </p:cNvPr>
            <p:cNvSpPr txBox="1"/>
            <p:nvPr/>
          </p:nvSpPr>
          <p:spPr>
            <a:xfrm>
              <a:off x="6525745" y="773739"/>
              <a:ext cx="708681" cy="341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/>
                <a:t>2024 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4E11ADB-53C8-4FD5-9A7F-6D2A8B8FC352}"/>
              </a:ext>
            </a:extLst>
          </p:cNvPr>
          <p:cNvSpPr txBox="1"/>
          <p:nvPr/>
        </p:nvSpPr>
        <p:spPr>
          <a:xfrm>
            <a:off x="8049338" y="1107779"/>
            <a:ext cx="3987804" cy="4201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FF631D"/>
                </a:solidFill>
              </a:rPr>
              <a:t>ГОСТ Р 71533-2024 </a:t>
            </a:r>
            <a:r>
              <a:rPr lang="ru-RU" sz="900" dirty="0"/>
              <a:t>Системы искусственного интеллекта на автомобильном транспорте. Системы управления движением транспортным средством. Требования к испытанию алгоритмов обнаружения и распознавания дорожной разметки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FF631D"/>
                </a:solidFill>
              </a:rPr>
              <a:t>ГОСТ Р 71534-2024 </a:t>
            </a:r>
            <a:r>
              <a:rPr lang="ru-RU" sz="900" dirty="0"/>
              <a:t>Системы искусственного интеллекта на автомобильном транспорте. Системы управления движением транспортным средством. Требования к испытанию алгоритмов обнаружения и распознавания сигналов светофоров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FF631D"/>
                </a:solidFill>
              </a:rPr>
              <a:t>ГОСТ Р 71535-2024 </a:t>
            </a:r>
            <a:r>
              <a:rPr lang="ru-RU" sz="900" dirty="0"/>
              <a:t>Системы искусственного интеллекта на автомобильном транспорте. Системы управления интеллектуальной транспортной инфраструктурой. Алгоритмы искусственного интеллекта для распознавания нарушений правил остановки и стоянки транспортных средств. Методы испытаний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FF631D"/>
                </a:solidFill>
              </a:rPr>
              <a:t>ГОСТ Р 71536-2024 </a:t>
            </a:r>
            <a:r>
              <a:rPr lang="ru-RU" sz="900" dirty="0"/>
              <a:t>Системы искусственного интеллекта на автомобильном транспорте. Системы управления интеллектуальной транспортной инфраструктурой. Алгоритмы искусственного интеллекта для оценки эксплуатационного состояния автомобильной дороги. Методы испытаний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FF631D"/>
                </a:solidFill>
              </a:rPr>
              <a:t>ГОСТ Р 71537-2024 </a:t>
            </a:r>
            <a:r>
              <a:rPr lang="ru-RU" sz="900" dirty="0"/>
              <a:t>Системы искусственного интеллекта на автомобильном транспорте. Системы управления интеллектуальной транспортной инфраструктурой. Алгоритмы искусственного интеллекта для распознавания нарушений правил остановки и стоянки транспортных средств. Требования.</a:t>
            </a:r>
          </a:p>
        </p:txBody>
      </p:sp>
    </p:spTree>
    <p:extLst>
      <p:ext uri="{BB962C8B-B14F-4D97-AF65-F5344CB8AC3E}">
        <p14:creationId xmlns:p14="http://schemas.microsoft.com/office/powerpoint/2010/main" val="1000741588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штриховая вправо 1">
            <a:extLst>
              <a:ext uri="{FF2B5EF4-FFF2-40B4-BE49-F238E27FC236}">
                <a16:creationId xmlns:a16="http://schemas.microsoft.com/office/drawing/2014/main" id="{5BAF3235-FA41-4B82-A7E9-A6F9DCE298D0}"/>
              </a:ext>
            </a:extLst>
          </p:cNvPr>
          <p:cNvSpPr/>
          <p:nvPr/>
        </p:nvSpPr>
        <p:spPr>
          <a:xfrm>
            <a:off x="644078" y="5491494"/>
            <a:ext cx="10424160" cy="998807"/>
          </a:xfrm>
          <a:prstGeom prst="stripedRightArrow">
            <a:avLst/>
          </a:prstGeom>
          <a:gradFill flip="none" rotWithShape="1">
            <a:gsLst>
              <a:gs pos="0">
                <a:srgbClr val="71B7FC">
                  <a:tint val="66000"/>
                  <a:satMod val="160000"/>
                </a:srgbClr>
              </a:gs>
              <a:gs pos="50000">
                <a:srgbClr val="71B7FC">
                  <a:tint val="44500"/>
                  <a:satMod val="160000"/>
                </a:srgbClr>
              </a:gs>
              <a:gs pos="100000">
                <a:srgbClr val="71B7FC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D745682-71E4-4BE8-9E95-8B70B14D5648}"/>
              </a:ext>
            </a:extLst>
          </p:cNvPr>
          <p:cNvGrpSpPr/>
          <p:nvPr/>
        </p:nvGrpSpPr>
        <p:grpSpPr>
          <a:xfrm>
            <a:off x="656289" y="5557252"/>
            <a:ext cx="638316" cy="497418"/>
            <a:chOff x="6525745" y="652080"/>
            <a:chExt cx="708681" cy="552252"/>
          </a:xfrm>
        </p:grpSpPr>
        <p:sp>
          <p:nvSpPr>
            <p:cNvPr id="4" name="Капля 3">
              <a:extLst>
                <a:ext uri="{FF2B5EF4-FFF2-40B4-BE49-F238E27FC236}">
                  <a16:creationId xmlns:a16="http://schemas.microsoft.com/office/drawing/2014/main" id="{7A8822B6-2048-462B-93E2-52532FCF7A3C}"/>
                </a:ext>
              </a:extLst>
            </p:cNvPr>
            <p:cNvSpPr/>
            <p:nvPr/>
          </p:nvSpPr>
          <p:spPr>
            <a:xfrm rot="7998630">
              <a:off x="6571188" y="652668"/>
              <a:ext cx="552252" cy="551076"/>
            </a:xfrm>
            <a:prstGeom prst="teardrop">
              <a:avLst>
                <a:gd name="adj" fmla="val 12414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9E26654-025D-4836-8283-0431CD36C465}"/>
                </a:ext>
              </a:extLst>
            </p:cNvPr>
            <p:cNvSpPr txBox="1"/>
            <p:nvPr/>
          </p:nvSpPr>
          <p:spPr>
            <a:xfrm>
              <a:off x="6525745" y="773739"/>
              <a:ext cx="708681" cy="341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/>
                <a:t>2024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E1EF2EA-F447-4831-A8E8-6E9E2A91B067}"/>
              </a:ext>
            </a:extLst>
          </p:cNvPr>
          <p:cNvSpPr txBox="1"/>
          <p:nvPr/>
        </p:nvSpPr>
        <p:spPr>
          <a:xfrm>
            <a:off x="4088881" y="1647632"/>
            <a:ext cx="3972657" cy="3924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ru-RU" sz="11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rgbClr val="FF631D"/>
                </a:solidFill>
              </a:rPr>
              <a:t>ПНСТ ГОСТ Р </a:t>
            </a:r>
            <a:r>
              <a:rPr lang="ru-RU" sz="1100" dirty="0"/>
              <a:t>Системы искусственного интеллекта на автомобильном транспорте. Общие положения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rgbClr val="FF631D"/>
                </a:solidFill>
              </a:rPr>
              <a:t>ПНСТ ГОСТ Р </a:t>
            </a:r>
            <a:r>
              <a:rPr lang="ru-RU" sz="1100" dirty="0"/>
              <a:t>Системы искусственного интеллекта на автомобильном транспорте. Системы управления интеллектуальной транспортной инфраструктурой. Варианты использования и состав функциональных подсистем искусственного интеллекта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rgbClr val="FF631D"/>
                </a:solidFill>
              </a:rPr>
              <a:t>ПНСТ ГОСТ Р</a:t>
            </a:r>
            <a:r>
              <a:rPr lang="ru-RU" sz="1100" dirty="0"/>
              <a:t> Системы искусственного интеллекта на автомобильном транспорте. Системы управления интеллектуальной транспортной инфраструктурой. Алгоритмы искусственного интеллекта для мониторинга и управления транспортом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rgbClr val="FF631D"/>
                </a:solidFill>
              </a:rPr>
              <a:t>ПНСТ ГОСТ Р </a:t>
            </a:r>
            <a:r>
              <a:rPr lang="ru-RU" sz="1100" dirty="0"/>
              <a:t>Системы искусственного интеллекта на автомобильном транспорте. Системы управления интеллектуальной транспортной инфраструктурой. Термины и определения</a:t>
            </a:r>
          </a:p>
          <a:p>
            <a:endParaRPr lang="ru-RU" sz="1800" dirty="0">
              <a:solidFill>
                <a:schemeClr val="tx1"/>
              </a:solidFill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383C4BB-CCD9-4AB9-B5E7-D09B59073641}"/>
              </a:ext>
            </a:extLst>
          </p:cNvPr>
          <p:cNvGrpSpPr/>
          <p:nvPr/>
        </p:nvGrpSpPr>
        <p:grpSpPr>
          <a:xfrm>
            <a:off x="3946451" y="5542494"/>
            <a:ext cx="638316" cy="497418"/>
            <a:chOff x="6525745" y="652080"/>
            <a:chExt cx="708681" cy="552252"/>
          </a:xfrm>
        </p:grpSpPr>
        <p:sp>
          <p:nvSpPr>
            <p:cNvPr id="9" name="Капля 8">
              <a:extLst>
                <a:ext uri="{FF2B5EF4-FFF2-40B4-BE49-F238E27FC236}">
                  <a16:creationId xmlns:a16="http://schemas.microsoft.com/office/drawing/2014/main" id="{9D295044-7B28-4137-8C57-E564B2FD04CC}"/>
                </a:ext>
              </a:extLst>
            </p:cNvPr>
            <p:cNvSpPr/>
            <p:nvPr/>
          </p:nvSpPr>
          <p:spPr>
            <a:xfrm rot="7998630">
              <a:off x="6571188" y="652668"/>
              <a:ext cx="552252" cy="551076"/>
            </a:xfrm>
            <a:prstGeom prst="teardrop">
              <a:avLst>
                <a:gd name="adj" fmla="val 12414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133CFDD-6F4D-429F-AE52-901433CC2F83}"/>
                </a:ext>
              </a:extLst>
            </p:cNvPr>
            <p:cNvSpPr txBox="1"/>
            <p:nvPr/>
          </p:nvSpPr>
          <p:spPr>
            <a:xfrm>
              <a:off x="6525745" y="773739"/>
              <a:ext cx="708681" cy="341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/>
                <a:t>2025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82A3047-8482-4A26-BC6B-84F9391C3A1E}"/>
              </a:ext>
            </a:extLst>
          </p:cNvPr>
          <p:cNvSpPr txBox="1"/>
          <p:nvPr/>
        </p:nvSpPr>
        <p:spPr>
          <a:xfrm>
            <a:off x="8198874" y="3185271"/>
            <a:ext cx="379681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FF631D"/>
                </a:solidFill>
              </a:rPr>
              <a:t>ПНСТ ГОСТ Р </a:t>
            </a:r>
            <a:r>
              <a:rPr lang="ru-RU" sz="1100" dirty="0"/>
              <a:t>Системы искусственного интеллекта на автомобильном транспорте. Анализ качества дорожного покрытия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rgbClr val="FF631D"/>
                </a:solidFill>
              </a:rPr>
              <a:t>ПНСТ ГОСТ Р </a:t>
            </a:r>
            <a:r>
              <a:rPr lang="ru-RU" sz="1100" dirty="0"/>
              <a:t>Системы искусственного интеллекта на транспорте. Системы мониторинга функционального состояния водителя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rgbClr val="FF631D"/>
                </a:solidFill>
              </a:rPr>
              <a:t>ПНСТ ГОСТ Р </a:t>
            </a:r>
            <a:r>
              <a:rPr lang="ru-RU" sz="1100" dirty="0"/>
              <a:t>Системы искусственного интеллекта в автомобильном транспорте. Мониторинг выброса вредных веществ в атмосферу</a:t>
            </a:r>
          </a:p>
          <a:p>
            <a:endParaRPr lang="ru-RU" sz="1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4AAC21-F3A3-4451-A2D5-0969CC080ED2}"/>
              </a:ext>
            </a:extLst>
          </p:cNvPr>
          <p:cNvSpPr txBox="1"/>
          <p:nvPr/>
        </p:nvSpPr>
        <p:spPr>
          <a:xfrm>
            <a:off x="656289" y="107458"/>
            <a:ext cx="85066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>
                <a:solidFill>
                  <a:srgbClr val="001C74"/>
                </a:solidFill>
              </a:rPr>
              <a:t>Утверждение стандартов</a:t>
            </a:r>
            <a:endParaRPr lang="ru-RU" sz="3600" b="1" dirty="0">
              <a:solidFill>
                <a:srgbClr val="001C74"/>
              </a:solidFill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DF8344F-1CB6-431A-BCAD-40F186B5F8AE}"/>
              </a:ext>
            </a:extLst>
          </p:cNvPr>
          <p:cNvGrpSpPr/>
          <p:nvPr/>
        </p:nvGrpSpPr>
        <p:grpSpPr>
          <a:xfrm>
            <a:off x="8260424" y="5498515"/>
            <a:ext cx="638316" cy="497418"/>
            <a:chOff x="6525745" y="652080"/>
            <a:chExt cx="708681" cy="552252"/>
          </a:xfrm>
        </p:grpSpPr>
        <p:sp>
          <p:nvSpPr>
            <p:cNvPr id="15" name="Капля 14">
              <a:extLst>
                <a:ext uri="{FF2B5EF4-FFF2-40B4-BE49-F238E27FC236}">
                  <a16:creationId xmlns:a16="http://schemas.microsoft.com/office/drawing/2014/main" id="{6DEE3360-5897-421D-8A29-3ABCC9B6A876}"/>
                </a:ext>
              </a:extLst>
            </p:cNvPr>
            <p:cNvSpPr/>
            <p:nvPr/>
          </p:nvSpPr>
          <p:spPr>
            <a:xfrm rot="7998630">
              <a:off x="6571188" y="652668"/>
              <a:ext cx="552252" cy="551076"/>
            </a:xfrm>
            <a:prstGeom prst="teardrop">
              <a:avLst>
                <a:gd name="adj" fmla="val 12414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A140DE5-3F3B-485C-A6EA-49F25C29F0DC}"/>
                </a:ext>
              </a:extLst>
            </p:cNvPr>
            <p:cNvSpPr txBox="1"/>
            <p:nvPr/>
          </p:nvSpPr>
          <p:spPr>
            <a:xfrm>
              <a:off x="6525745" y="773739"/>
              <a:ext cx="708681" cy="341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/>
                <a:t>2026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4D02393-CA19-4B46-9971-972746FEC444}"/>
              </a:ext>
            </a:extLst>
          </p:cNvPr>
          <p:cNvSpPr txBox="1"/>
          <p:nvPr/>
        </p:nvSpPr>
        <p:spPr>
          <a:xfrm>
            <a:off x="474512" y="1010090"/>
            <a:ext cx="3655952" cy="4539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FF631D"/>
                </a:solidFill>
              </a:rPr>
              <a:t>…ГОСТ Р 71750-2024 </a:t>
            </a:r>
            <a:r>
              <a:rPr lang="ru-RU" sz="1100" dirty="0"/>
              <a:t>Технологии искусственного интеллекта в строительно-дорожной технике. Термины и определения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FF631D"/>
                </a:solidFill>
              </a:rPr>
              <a:t>ПНСТ 966-2024 </a:t>
            </a:r>
            <a:r>
              <a:rPr lang="ru-RU" sz="1100" dirty="0"/>
              <a:t>Алгоритмы искусственного интеллекта для обнаружения и идентификации препятствий строительно-дорожной техники. Методы испытаний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FF631D"/>
                </a:solidFill>
              </a:rPr>
              <a:t>ПНСТ 967-2024 </a:t>
            </a:r>
            <a:r>
              <a:rPr lang="ru-RU" sz="1100" dirty="0"/>
              <a:t>Алгоритмы искусственного интеллекта для решения задач ландшафтной навигации строительно-дорожной техники. Методы испытаний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FF631D"/>
                </a:solidFill>
              </a:rPr>
              <a:t>ПНСТ 968-2024 </a:t>
            </a:r>
            <a:r>
              <a:rPr lang="ru-RU" sz="1100" dirty="0"/>
              <a:t>Алгоритмы искусственного интеллекта, используемые в управлении движением строительно-дорожной техники. Общие положения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FF631D"/>
                </a:solidFill>
              </a:rPr>
              <a:t>ГОСТ Р 71751-2024 </a:t>
            </a:r>
            <a:r>
              <a:rPr lang="ru-RU" sz="1100" dirty="0"/>
              <a:t>Технологии искусственного интеллекта в строительно-дорожной технике. Варианты использования</a:t>
            </a:r>
            <a:endParaRPr lang="en-US" sz="11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FF631D"/>
                </a:solidFill>
              </a:rPr>
              <a:t>ГОСТ Р 71538-2024 </a:t>
            </a:r>
            <a:r>
              <a:rPr lang="ru-RU" sz="1050" dirty="0"/>
              <a:t>Системы искусственного интеллекта на автомобильном транспорте. Системы управления интеллектуальной транспортной инфраструктурой. Алгоритмы искусственного интеллекта для оценки эксплуатационного состояния автомобильной дороги. Требования.</a:t>
            </a:r>
          </a:p>
        </p:txBody>
      </p:sp>
    </p:spTree>
    <p:extLst>
      <p:ext uri="{BB962C8B-B14F-4D97-AF65-F5344CB8AC3E}">
        <p14:creationId xmlns:p14="http://schemas.microsoft.com/office/powerpoint/2010/main" val="2039698613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388620" y="843508"/>
            <a:ext cx="11414760" cy="568452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4">
            <a:extLst>
              <a:ext uri="{FF2B5EF4-FFF2-40B4-BE49-F238E27FC236}">
                <a16:creationId xmlns:a16="http://schemas.microsoft.com/office/drawing/2014/main" id="{FBBA5A54-7EA8-4E21-9E82-7163A567E35F}"/>
              </a:ext>
            </a:extLst>
          </p:cNvPr>
          <p:cNvSpPr txBox="1">
            <a:spLocks/>
          </p:cNvSpPr>
          <p:nvPr/>
        </p:nvSpPr>
        <p:spPr>
          <a:xfrm>
            <a:off x="746759" y="129884"/>
            <a:ext cx="8978231" cy="509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01C74"/>
                </a:solidFill>
              </a:rPr>
              <a:t> </a:t>
            </a:r>
            <a:r>
              <a:rPr lang="ru-RU" sz="3600" b="1" dirty="0">
                <a:solidFill>
                  <a:srgbClr val="001C74"/>
                </a:solidFill>
              </a:rPr>
              <a:t>Стандартизация</a:t>
            </a: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F35F8ECB-458F-48EA-8B42-583BB84D62D5}"/>
              </a:ext>
            </a:extLst>
          </p:cNvPr>
          <p:cNvSpPr txBox="1"/>
          <p:nvPr/>
        </p:nvSpPr>
        <p:spPr>
          <a:xfrm>
            <a:off x="649278" y="488223"/>
            <a:ext cx="35828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4222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8444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2666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6888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21110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45331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69553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93775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>
              <a:solidFill>
                <a:srgbClr val="045094"/>
              </a:solidFill>
              <a:ea typeface="Microsoft JhengHei Light" panose="020B0304030504040204" pitchFamily="34" charset="-120"/>
              <a:cs typeface="Arial" panose="020B0604020202020204" pitchFamily="34" charset="0"/>
            </a:endParaRPr>
          </a:p>
          <a:p>
            <a:r>
              <a:rPr lang="ru-RU" sz="1200" b="1" dirty="0">
                <a:solidFill>
                  <a:srgbClr val="001C74"/>
                </a:solidFill>
                <a:ea typeface="Microsoft JhengHei Light" panose="020B0304030504040204" pitchFamily="34" charset="-120"/>
                <a:cs typeface="Arial" panose="020B0604020202020204" pitchFamily="34" charset="0"/>
              </a:rPr>
              <a:t>ГОСТ Р (ПНСТ) «Системы искусственного интеллекта на автомобильном транспорте. Анализ качества дорожного покрытия».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EAC1F87-6FCD-4544-B34E-44BC28B4AAA0}"/>
              </a:ext>
            </a:extLst>
          </p:cNvPr>
          <p:cNvSpPr/>
          <p:nvPr/>
        </p:nvSpPr>
        <p:spPr>
          <a:xfrm>
            <a:off x="649278" y="1301036"/>
            <a:ext cx="3401001" cy="51706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4222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8444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2666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6888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21110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45331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69553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93775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endParaRPr lang="ru-RU" sz="1100" dirty="0"/>
          </a:p>
          <a:p>
            <a:pPr lvl="0" algn="just"/>
            <a:r>
              <a:rPr lang="ru-RU" sz="1100" dirty="0"/>
              <a:t>Автомобильные дороги являются зоной повышенной опасности, где даже незначительные дефекты дорожного покрытия могут привести к дорожно-транспортным происшествиям. Использование систем искусственного интеллекта для анализа качества дорожного покрытия позволит</a:t>
            </a:r>
            <a:r>
              <a:rPr lang="en-US" sz="1100" dirty="0"/>
              <a:t>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100" dirty="0"/>
              <a:t>автоматически собирать и обрабатывать большие объёмы данных о состоянии дорожного полотна;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100" dirty="0"/>
              <a:t>своевременно выявлять повреждения и дефекты покрытия;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100" dirty="0"/>
              <a:t>прогнозировать потенциальные участки разрушений;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100" dirty="0"/>
              <a:t>планировать и оптимизировать ремонтные работы;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100" dirty="0"/>
              <a:t>снижать риск аварийных ситуаций и повышать уровень безопасности дорожного движения;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100" dirty="0"/>
              <a:t>избегать неоправданных затрат на ненужные или неэффективные ремонты.</a:t>
            </a:r>
          </a:p>
          <a:p>
            <a:pPr algn="just"/>
            <a:r>
              <a:rPr lang="ru-RU" sz="1100" dirty="0"/>
              <a:t>Внедрение стандарта способствует эффективному управлению дорожной сетью, повышает надёжность инфраструктуры и обеспечивает </a:t>
            </a:r>
            <a:r>
              <a:rPr lang="ru-RU" sz="1100" dirty="0" err="1"/>
              <a:t>проактивный</a:t>
            </a:r>
            <a:r>
              <a:rPr lang="ru-RU" sz="1100" dirty="0"/>
              <a:t> подход к обслуживанию дорог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08DB8522-EC41-43B1-9200-798A0349C982}"/>
              </a:ext>
            </a:extLst>
          </p:cNvPr>
          <p:cNvSpPr txBox="1"/>
          <p:nvPr/>
        </p:nvSpPr>
        <p:spPr>
          <a:xfrm>
            <a:off x="4376646" y="741455"/>
            <a:ext cx="4102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4222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8444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2666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6888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21110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45331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69553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93775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001C74"/>
                </a:solidFill>
                <a:ea typeface="Microsoft JhengHei Light" panose="020B0304030504040204" pitchFamily="34" charset="-120"/>
                <a:cs typeface="Arial" panose="020B0604020202020204" pitchFamily="34" charset="0"/>
              </a:rPr>
              <a:t>ГОСТ Р (ПНСТ) «Системы искусственного интеллекта на транспорте. Системы мониторинга функционального состояния водителя» </a:t>
            </a:r>
            <a:endParaRPr lang="ru-RU" sz="1200" b="1" dirty="0">
              <a:solidFill>
                <a:srgbClr val="001C74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9B6C3DE-C1ED-41A5-A64C-5B4035813EAF}"/>
              </a:ext>
            </a:extLst>
          </p:cNvPr>
          <p:cNvSpPr/>
          <p:nvPr/>
        </p:nvSpPr>
        <p:spPr>
          <a:xfrm>
            <a:off x="4376646" y="1456354"/>
            <a:ext cx="3459644" cy="55092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4222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8444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2666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6888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21110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45331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69553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93775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ru-RU" sz="1100" dirty="0"/>
              <a:t>Данный стандарт регламентирует методы оценки усталости водителей и принципы функционирования систем мониторинга функционального состояния. В стандарте выделены пять типов отвлекающих факторов, а также описаны соответствующие модели поведения и условия оповещения.</a:t>
            </a:r>
          </a:p>
          <a:p>
            <a:pPr lvl="0" algn="just"/>
            <a:r>
              <a:rPr lang="ru-RU" sz="1100" dirty="0"/>
              <a:t>Система DAMS (Driver </a:t>
            </a:r>
            <a:r>
              <a:rPr lang="ru-RU" sz="1100" dirty="0" err="1"/>
              <a:t>Attention</a:t>
            </a:r>
            <a:r>
              <a:rPr lang="ru-RU" sz="1100" dirty="0"/>
              <a:t> Monitoring System) должна включать, как минимум, мониторинг следующих трёх типов поведения: закрытие глаз (сонливость, потеря концентрации), неправильное положение головы (отвлечённость от дороги), ответы на телефонные звонки (использование гаджетов во время движения).</a:t>
            </a:r>
          </a:p>
          <a:p>
            <a:pPr lvl="0" algn="just"/>
            <a:r>
              <a:rPr lang="ru-RU" sz="1100" dirty="0"/>
              <a:t>Мониторинг этих параметров напрямую влияет на безопасность всех участников дорожного движения.</a:t>
            </a:r>
          </a:p>
          <a:p>
            <a:pPr lvl="0" algn="just"/>
            <a:r>
              <a:rPr lang="ru-RU" sz="1100" dirty="0"/>
              <a:t>Системы искусственного интеллекта на транспорте позволяют: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100" dirty="0"/>
              <a:t>Оценивать функциональное состояние водителя (уровень усталости, концентрации внимания, эмоциональное состояние);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100" dirty="0"/>
              <a:t>Предупреждать о возможных рисках;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100" dirty="0"/>
              <a:t>Помогать водителю лучше контролировать своё состояние;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100" dirty="0"/>
              <a:t>Снижать уровень стресса и повышать эффективность работы за счёт объективной информации.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ru-RU" sz="1100" dirty="0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67077C37-E205-4B2F-9CCB-39B00A51594E}"/>
              </a:ext>
            </a:extLst>
          </p:cNvPr>
          <p:cNvSpPr txBox="1"/>
          <p:nvPr/>
        </p:nvSpPr>
        <p:spPr>
          <a:xfrm>
            <a:off x="8260847" y="800580"/>
            <a:ext cx="3401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4222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8444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2666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6888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21110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45331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69553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93775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001C74"/>
                </a:solidFill>
                <a:ea typeface="Microsoft JhengHei Light" panose="020B0304030504040204" pitchFamily="34" charset="-120"/>
                <a:cs typeface="Arial" panose="020B0604020202020204" pitchFamily="34" charset="0"/>
              </a:rPr>
              <a:t>ГОСТ Р (ПНСТ) «Системы искусственного интеллекта в автомобильном транспорте. Мониторинг выброса вредных веществ в атмосферу» </a:t>
            </a:r>
            <a:endParaRPr lang="ru-RU" sz="1200" b="1" dirty="0">
              <a:solidFill>
                <a:srgbClr val="001C74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46BEE75-371C-4DB1-A0C4-EAA3B32720D0}"/>
              </a:ext>
            </a:extLst>
          </p:cNvPr>
          <p:cNvSpPr/>
          <p:nvPr/>
        </p:nvSpPr>
        <p:spPr>
          <a:xfrm>
            <a:off x="8260847" y="1616461"/>
            <a:ext cx="3259469" cy="31393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4222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8444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2666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6888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21110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45331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69553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93775" algn="l" defTabSz="848444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ru-RU" sz="1100" dirty="0"/>
              <a:t>Выброс вредных веществ в атмосферу является серьезной проблемой, которая негативно влияет на экологию и здоровье людей. Системы искусственного интеллекта позволяют мониторить выбросы вредных веществ и определять их источники. Это помогает разрабатывать меры по снижению выбросов и улучшению экологической ситуации.</a:t>
            </a:r>
          </a:p>
          <a:p>
            <a:pPr lvl="0" algn="just"/>
            <a:r>
              <a:rPr lang="ru-RU" sz="1100" dirty="0"/>
              <a:t>Системы искусственного интеллекта позволяют мониторить выбросы вредных веществ и определять их источники. </a:t>
            </a:r>
          </a:p>
          <a:p>
            <a:pPr lvl="0" algn="just"/>
            <a:r>
              <a:rPr lang="ru-RU" sz="1100" dirty="0"/>
              <a:t>Это помогает разрабатывать меры по снижению выбросов и улучшению экологической ситуации.</a:t>
            </a:r>
          </a:p>
          <a:p>
            <a:pPr lvl="0" algn="just"/>
            <a:r>
              <a:rPr lang="ru-RU" sz="1100" dirty="0"/>
              <a:t>В крупных городах основным источником вредных веществ в атмосфере является автомобильно-дорожный комплекс.</a:t>
            </a:r>
          </a:p>
        </p:txBody>
      </p:sp>
    </p:spTree>
    <p:extLst>
      <p:ext uri="{BB962C8B-B14F-4D97-AF65-F5344CB8AC3E}">
        <p14:creationId xmlns:p14="http://schemas.microsoft.com/office/powerpoint/2010/main" val="2731941807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119ECE-8CAA-4F64-B793-80FC4BACE650}"/>
              </a:ext>
            </a:extLst>
          </p:cNvPr>
          <p:cNvSpPr txBox="1"/>
          <p:nvPr/>
        </p:nvSpPr>
        <p:spPr>
          <a:xfrm>
            <a:off x="513086" y="108752"/>
            <a:ext cx="94445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1C74"/>
                </a:solidFill>
                <a:latin typeface="+mj-lt"/>
                <a:ea typeface="+mj-ea"/>
                <a:cs typeface="+mj-cs"/>
              </a:rPr>
              <a:t>Деятельность ООО «</a:t>
            </a:r>
            <a:r>
              <a:rPr lang="ru-RU" sz="3600" b="1" dirty="0" err="1">
                <a:solidFill>
                  <a:srgbClr val="001C74"/>
                </a:solidFill>
                <a:latin typeface="+mj-lt"/>
                <a:ea typeface="+mj-ea"/>
                <a:cs typeface="+mj-cs"/>
              </a:rPr>
              <a:t>Сорб</a:t>
            </a:r>
            <a:r>
              <a:rPr lang="ru-RU" sz="3600" b="1" dirty="0">
                <a:solidFill>
                  <a:srgbClr val="001C74"/>
                </a:solidFill>
                <a:latin typeface="+mj-lt"/>
                <a:ea typeface="+mj-ea"/>
                <a:cs typeface="+mj-cs"/>
              </a:rPr>
              <a:t> Инжиниринг»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B11529-0207-44A5-8927-C5AD60959784}"/>
              </a:ext>
            </a:extLst>
          </p:cNvPr>
          <p:cNvSpPr txBox="1"/>
          <p:nvPr/>
        </p:nvSpPr>
        <p:spPr>
          <a:xfrm>
            <a:off x="817651" y="755083"/>
            <a:ext cx="998896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400" dirty="0"/>
          </a:p>
          <a:p>
            <a:r>
              <a:rPr lang="ru-RU" sz="1400" dirty="0">
                <a:solidFill>
                  <a:srgbClr val="001C74"/>
                </a:solidFill>
              </a:rPr>
              <a:t>ООО «</a:t>
            </a:r>
            <a:r>
              <a:rPr lang="ru-RU" sz="1400" dirty="0" err="1">
                <a:solidFill>
                  <a:srgbClr val="001C74"/>
                </a:solidFill>
              </a:rPr>
              <a:t>Сорб</a:t>
            </a:r>
            <a:r>
              <a:rPr lang="ru-RU" sz="1400" dirty="0">
                <a:solidFill>
                  <a:srgbClr val="001C74"/>
                </a:solidFill>
              </a:rPr>
              <a:t> Инжиниринг» входит в состав следующих технических комитетов:</a:t>
            </a:r>
          </a:p>
          <a:p>
            <a:endParaRPr lang="ru-RU" sz="1400" dirty="0">
              <a:solidFill>
                <a:srgbClr val="001C7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1C74"/>
                </a:solidFill>
              </a:rPr>
              <a:t>технического комитета по стандартизации ТК 57 «Интеллектуальные транспортные системы»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1C74"/>
                </a:solidFill>
              </a:rPr>
              <a:t>технического комитета по стандартизации ТК 164 «Искусственный интеллект»</a:t>
            </a:r>
            <a:endParaRPr lang="en-US" sz="1400" b="1" dirty="0">
              <a:solidFill>
                <a:srgbClr val="001C7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001C74"/>
              </a:solidFill>
            </a:endParaRPr>
          </a:p>
          <a:p>
            <a:r>
              <a:rPr lang="ru-RU" sz="1400" dirty="0">
                <a:solidFill>
                  <a:srgbClr val="001C74"/>
                </a:solidFill>
              </a:rPr>
              <a:t>В рамках осуществления своих полномочий участвует в рассмотрении проектов документов стандартизации и готовит отзывы по ним в установленном порядке. </a:t>
            </a:r>
          </a:p>
          <a:p>
            <a:endParaRPr lang="ru-RU" sz="1200" b="1" dirty="0">
              <a:solidFill>
                <a:srgbClr val="FF631D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0FAD71-9A3A-40CA-B4A1-32E828C3C921}"/>
              </a:ext>
            </a:extLst>
          </p:cNvPr>
          <p:cNvSpPr txBox="1"/>
          <p:nvPr/>
        </p:nvSpPr>
        <p:spPr>
          <a:xfrm>
            <a:off x="817650" y="3748427"/>
            <a:ext cx="10366164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400" b="1" dirty="0">
              <a:solidFill>
                <a:srgbClr val="FF631D"/>
              </a:solidFill>
            </a:endParaRPr>
          </a:p>
          <a:p>
            <a:r>
              <a:rPr lang="ru-RU" sz="1600" b="1" dirty="0">
                <a:solidFill>
                  <a:srgbClr val="FF631D"/>
                </a:solidFill>
              </a:rPr>
              <a:t>Основные замечания</a:t>
            </a:r>
            <a:endParaRPr lang="ru-RU" sz="1400" b="1" dirty="0">
              <a:solidFill>
                <a:srgbClr val="FF631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1C74"/>
                </a:solidFill>
              </a:rPr>
              <a:t>Низкое качество структуры и формулировок затрудняет их применение на практике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1C74"/>
                </a:solidFill>
              </a:rPr>
              <a:t>Недостаточно гармонизированы с другими действующими нормативными документами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1C74"/>
                </a:solidFill>
              </a:rPr>
              <a:t>Неоднозначные или некорректные формулировки требований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1C74"/>
                </a:solidFill>
              </a:rPr>
              <a:t>Отсутствие ссылок на регламентирующие документы.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1C74"/>
                </a:solidFill>
              </a:rPr>
              <a:t>Противоречия между разделами одного документа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1C74"/>
                </a:solidFill>
              </a:rPr>
              <a:t>Нарушение норм русского языка (в том числе пунктуации, орфографии, стиля)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14032F-532E-410E-8919-62A868D99576}"/>
              </a:ext>
            </a:extLst>
          </p:cNvPr>
          <p:cNvSpPr txBox="1"/>
          <p:nvPr/>
        </p:nvSpPr>
        <p:spPr>
          <a:xfrm>
            <a:off x="817650" y="2671209"/>
            <a:ext cx="998895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631D"/>
                </a:solidFill>
              </a:rPr>
              <a:t>Количество выявленных замечаний</a:t>
            </a:r>
          </a:p>
          <a:p>
            <a:r>
              <a:rPr lang="ru-RU" sz="1400" dirty="0">
                <a:solidFill>
                  <a:srgbClr val="001C74"/>
                </a:solidFill>
              </a:rPr>
              <a:t>В течение </a:t>
            </a:r>
            <a:r>
              <a:rPr lang="ru-RU" sz="1400" b="1" dirty="0">
                <a:solidFill>
                  <a:schemeClr val="accent1"/>
                </a:solidFill>
              </a:rPr>
              <a:t>2024 года </a:t>
            </a:r>
            <a:r>
              <a:rPr lang="ru-RU" sz="1400" dirty="0">
                <a:solidFill>
                  <a:srgbClr val="001C74"/>
                </a:solidFill>
              </a:rPr>
              <a:t>рассмотрено </a:t>
            </a:r>
            <a:r>
              <a:rPr lang="ru-RU" sz="2400" b="1" dirty="0">
                <a:solidFill>
                  <a:schemeClr val="accent1"/>
                </a:solidFill>
              </a:rPr>
              <a:t>7 </a:t>
            </a:r>
            <a:r>
              <a:rPr lang="ru-RU" sz="1400" dirty="0">
                <a:solidFill>
                  <a:srgbClr val="001C74"/>
                </a:solidFill>
              </a:rPr>
              <a:t>проектов</a:t>
            </a:r>
            <a:r>
              <a:rPr lang="ru-RU" sz="2400" b="1" dirty="0">
                <a:solidFill>
                  <a:schemeClr val="accent1"/>
                </a:solidFill>
              </a:rPr>
              <a:t> </a:t>
            </a:r>
            <a:r>
              <a:rPr lang="ru-RU" sz="1400" dirty="0">
                <a:solidFill>
                  <a:srgbClr val="001C74"/>
                </a:solidFill>
              </a:rPr>
              <a:t>документов, в которых специалистами компании отмечено более</a:t>
            </a:r>
            <a:r>
              <a:rPr lang="ru-RU" sz="2400" b="1" dirty="0">
                <a:solidFill>
                  <a:schemeClr val="accent1"/>
                </a:solidFill>
              </a:rPr>
              <a:t> 300 </a:t>
            </a:r>
            <a:r>
              <a:rPr lang="ru-RU" sz="1400" dirty="0">
                <a:solidFill>
                  <a:srgbClr val="001C74"/>
                </a:solidFill>
              </a:rPr>
              <a:t>замечаний, которые переданы разработчику документа для анализа и внесения изменений</a:t>
            </a:r>
            <a:endParaRPr lang="en-US" sz="1400" dirty="0">
              <a:solidFill>
                <a:srgbClr val="001C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851069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>
            <a:extLst>
              <a:ext uri="{FF2B5EF4-FFF2-40B4-BE49-F238E27FC236}">
                <a16:creationId xmlns:a16="http://schemas.microsoft.com/office/drawing/2014/main" id="{FBBA5A54-7EA8-4E21-9E82-7163A567E35F}"/>
              </a:ext>
            </a:extLst>
          </p:cNvPr>
          <p:cNvSpPr txBox="1">
            <a:spLocks/>
          </p:cNvSpPr>
          <p:nvPr/>
        </p:nvSpPr>
        <p:spPr>
          <a:xfrm>
            <a:off x="746759" y="129884"/>
            <a:ext cx="8978231" cy="509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001C74"/>
                </a:solidFill>
              </a:rPr>
              <a:t>Количество выявленных замечаний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C6000C6-74D6-4D8B-B517-4F07BA2BA849}"/>
              </a:ext>
            </a:extLst>
          </p:cNvPr>
          <p:cNvGrpSpPr/>
          <p:nvPr/>
        </p:nvGrpSpPr>
        <p:grpSpPr>
          <a:xfrm>
            <a:off x="512747" y="1266544"/>
            <a:ext cx="10251563" cy="5202961"/>
            <a:chOff x="350047" y="1501775"/>
            <a:chExt cx="5554773" cy="4666189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F9B34D71-A775-462E-A5CA-2BC478338DC9}"/>
                </a:ext>
              </a:extLst>
            </p:cNvPr>
            <p:cNvGrpSpPr/>
            <p:nvPr/>
          </p:nvGrpSpPr>
          <p:grpSpPr>
            <a:xfrm>
              <a:off x="551770" y="1501775"/>
              <a:ext cx="5353050" cy="4513796"/>
              <a:chOff x="6410325" y="1501775"/>
              <a:chExt cx="5353050" cy="4513796"/>
            </a:xfrm>
          </p:grpSpPr>
          <p:sp>
            <p:nvSpPr>
              <p:cNvPr id="14" name="AutoShape 11">
                <a:extLst>
                  <a:ext uri="{FF2B5EF4-FFF2-40B4-BE49-F238E27FC236}">
                    <a16:creationId xmlns:a16="http://schemas.microsoft.com/office/drawing/2014/main" id="{0CF2AE2D-B2CB-46E3-A079-C6077C269C72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500813" y="4600575"/>
                <a:ext cx="5243512" cy="1039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A715BACD-0017-4675-9A88-E4A5011376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0683" y="2009553"/>
                <a:ext cx="5240338" cy="3845028"/>
              </a:xfrm>
              <a:custGeom>
                <a:avLst/>
                <a:gdLst>
                  <a:gd name="T0" fmla="*/ 3301 w 3301"/>
                  <a:gd name="T1" fmla="*/ 0 h 2310"/>
                  <a:gd name="T2" fmla="*/ 2830 w 3301"/>
                  <a:gd name="T3" fmla="*/ 332 h 2310"/>
                  <a:gd name="T4" fmla="*/ 2360 w 3301"/>
                  <a:gd name="T5" fmla="*/ 922 h 2310"/>
                  <a:gd name="T6" fmla="*/ 1889 w 3301"/>
                  <a:gd name="T7" fmla="*/ 1350 h 2310"/>
                  <a:gd name="T8" fmla="*/ 1418 w 3301"/>
                  <a:gd name="T9" fmla="*/ 1535 h 2310"/>
                  <a:gd name="T10" fmla="*/ 474 w 3301"/>
                  <a:gd name="T11" fmla="*/ 1480 h 2310"/>
                  <a:gd name="T12" fmla="*/ 0 w 3301"/>
                  <a:gd name="T13" fmla="*/ 1778 h 2310"/>
                  <a:gd name="T14" fmla="*/ 3 w 3301"/>
                  <a:gd name="T15" fmla="*/ 2310 h 2310"/>
                  <a:gd name="T16" fmla="*/ 3301 w 3301"/>
                  <a:gd name="T17" fmla="*/ 2310 h 2310"/>
                  <a:gd name="T18" fmla="*/ 3301 w 3301"/>
                  <a:gd name="T19" fmla="*/ 0 h 2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01" h="2310">
                    <a:moveTo>
                      <a:pt x="3301" y="0"/>
                    </a:moveTo>
                    <a:lnTo>
                      <a:pt x="2830" y="332"/>
                    </a:lnTo>
                    <a:lnTo>
                      <a:pt x="2360" y="922"/>
                    </a:lnTo>
                    <a:lnTo>
                      <a:pt x="1889" y="1350"/>
                    </a:lnTo>
                    <a:lnTo>
                      <a:pt x="1418" y="1535"/>
                    </a:lnTo>
                    <a:lnTo>
                      <a:pt x="474" y="1480"/>
                    </a:lnTo>
                    <a:lnTo>
                      <a:pt x="0" y="1778"/>
                    </a:lnTo>
                    <a:lnTo>
                      <a:pt x="3" y="2310"/>
                    </a:lnTo>
                    <a:lnTo>
                      <a:pt x="3301" y="2310"/>
                    </a:lnTo>
                    <a:lnTo>
                      <a:pt x="3301" y="0"/>
                    </a:lnTo>
                    <a:close/>
                  </a:path>
                </a:pathLst>
              </a:custGeom>
              <a:solidFill>
                <a:srgbClr val="B5D9FD"/>
              </a:solidFill>
              <a:ln w="190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6" name="Freeform 9">
                <a:extLst>
                  <a:ext uri="{FF2B5EF4-FFF2-40B4-BE49-F238E27FC236}">
                    <a16:creationId xmlns:a16="http://schemas.microsoft.com/office/drawing/2014/main" id="{28B8EA2E-2DFB-4486-9168-72FC2117A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9225" y="3449241"/>
                <a:ext cx="5235575" cy="2385250"/>
              </a:xfrm>
              <a:custGeom>
                <a:avLst/>
                <a:gdLst>
                  <a:gd name="T0" fmla="*/ 3298 w 3298"/>
                  <a:gd name="T1" fmla="*/ 0 h 1433"/>
                  <a:gd name="T2" fmla="*/ 2828 w 3298"/>
                  <a:gd name="T3" fmla="*/ 451 h 1433"/>
                  <a:gd name="T4" fmla="*/ 2357 w 3298"/>
                  <a:gd name="T5" fmla="*/ 619 h 1433"/>
                  <a:gd name="T6" fmla="*/ 1887 w 3298"/>
                  <a:gd name="T7" fmla="*/ 627 h 1433"/>
                  <a:gd name="T8" fmla="*/ 946 w 3298"/>
                  <a:gd name="T9" fmla="*/ 772 h 1433"/>
                  <a:gd name="T10" fmla="*/ 473 w 3298"/>
                  <a:gd name="T11" fmla="*/ 734 h 1433"/>
                  <a:gd name="T12" fmla="*/ 0 w 3298"/>
                  <a:gd name="T13" fmla="*/ 925 h 1433"/>
                  <a:gd name="T14" fmla="*/ 3 w 3298"/>
                  <a:gd name="T15" fmla="*/ 1433 h 1433"/>
                  <a:gd name="T16" fmla="*/ 3298 w 3298"/>
                  <a:gd name="T17" fmla="*/ 1433 h 1433"/>
                  <a:gd name="T18" fmla="*/ 3298 w 3298"/>
                  <a:gd name="T19" fmla="*/ 0 h 1433"/>
                  <a:gd name="connsiteX0" fmla="*/ 10000 w 10000"/>
                  <a:gd name="connsiteY0" fmla="*/ 0 h 10000"/>
                  <a:gd name="connsiteX1" fmla="*/ 8575 w 10000"/>
                  <a:gd name="connsiteY1" fmla="*/ 3147 h 10000"/>
                  <a:gd name="connsiteX2" fmla="*/ 7147 w 10000"/>
                  <a:gd name="connsiteY2" fmla="*/ 4320 h 10000"/>
                  <a:gd name="connsiteX3" fmla="*/ 5722 w 10000"/>
                  <a:gd name="connsiteY3" fmla="*/ 4375 h 10000"/>
                  <a:gd name="connsiteX4" fmla="*/ 2868 w 10000"/>
                  <a:gd name="connsiteY4" fmla="*/ 5826 h 10000"/>
                  <a:gd name="connsiteX5" fmla="*/ 1434 w 10000"/>
                  <a:gd name="connsiteY5" fmla="*/ 5122 h 10000"/>
                  <a:gd name="connsiteX6" fmla="*/ 0 w 10000"/>
                  <a:gd name="connsiteY6" fmla="*/ 6455 h 10000"/>
                  <a:gd name="connsiteX7" fmla="*/ 9 w 10000"/>
                  <a:gd name="connsiteY7" fmla="*/ 10000 h 10000"/>
                  <a:gd name="connsiteX8" fmla="*/ 10000 w 10000"/>
                  <a:gd name="connsiteY8" fmla="*/ 10000 h 10000"/>
                  <a:gd name="connsiteX9" fmla="*/ 10000 w 10000"/>
                  <a:gd name="connsiteY9" fmla="*/ 0 h 10000"/>
                  <a:gd name="connsiteX0" fmla="*/ 10000 w 10000"/>
                  <a:gd name="connsiteY0" fmla="*/ 0 h 10000"/>
                  <a:gd name="connsiteX1" fmla="*/ 8575 w 10000"/>
                  <a:gd name="connsiteY1" fmla="*/ 3147 h 10000"/>
                  <a:gd name="connsiteX2" fmla="*/ 7147 w 10000"/>
                  <a:gd name="connsiteY2" fmla="*/ 4320 h 10000"/>
                  <a:gd name="connsiteX3" fmla="*/ 5722 w 10000"/>
                  <a:gd name="connsiteY3" fmla="*/ 4375 h 10000"/>
                  <a:gd name="connsiteX4" fmla="*/ 2868 w 10000"/>
                  <a:gd name="connsiteY4" fmla="*/ 5826 h 10000"/>
                  <a:gd name="connsiteX5" fmla="*/ 1434 w 10000"/>
                  <a:gd name="connsiteY5" fmla="*/ 5122 h 10000"/>
                  <a:gd name="connsiteX6" fmla="*/ 0 w 10000"/>
                  <a:gd name="connsiteY6" fmla="*/ 6735 h 10000"/>
                  <a:gd name="connsiteX7" fmla="*/ 9 w 10000"/>
                  <a:gd name="connsiteY7" fmla="*/ 10000 h 10000"/>
                  <a:gd name="connsiteX8" fmla="*/ 10000 w 10000"/>
                  <a:gd name="connsiteY8" fmla="*/ 10000 h 10000"/>
                  <a:gd name="connsiteX9" fmla="*/ 10000 w 10000"/>
                  <a:gd name="connsiteY9" fmla="*/ 0 h 10000"/>
                  <a:gd name="connsiteX0" fmla="*/ 10000 w 10000"/>
                  <a:gd name="connsiteY0" fmla="*/ 0 h 10000"/>
                  <a:gd name="connsiteX1" fmla="*/ 8575 w 10000"/>
                  <a:gd name="connsiteY1" fmla="*/ 3147 h 10000"/>
                  <a:gd name="connsiteX2" fmla="*/ 7147 w 10000"/>
                  <a:gd name="connsiteY2" fmla="*/ 4320 h 10000"/>
                  <a:gd name="connsiteX3" fmla="*/ 5722 w 10000"/>
                  <a:gd name="connsiteY3" fmla="*/ 4375 h 10000"/>
                  <a:gd name="connsiteX4" fmla="*/ 2868 w 10000"/>
                  <a:gd name="connsiteY4" fmla="*/ 5826 h 10000"/>
                  <a:gd name="connsiteX5" fmla="*/ 1434 w 10000"/>
                  <a:gd name="connsiteY5" fmla="*/ 5561 h 10000"/>
                  <a:gd name="connsiteX6" fmla="*/ 0 w 10000"/>
                  <a:gd name="connsiteY6" fmla="*/ 6735 h 10000"/>
                  <a:gd name="connsiteX7" fmla="*/ 9 w 10000"/>
                  <a:gd name="connsiteY7" fmla="*/ 10000 h 10000"/>
                  <a:gd name="connsiteX8" fmla="*/ 10000 w 10000"/>
                  <a:gd name="connsiteY8" fmla="*/ 10000 h 10000"/>
                  <a:gd name="connsiteX9" fmla="*/ 10000 w 10000"/>
                  <a:gd name="connsiteY9" fmla="*/ 0 h 10000"/>
                  <a:gd name="connsiteX0" fmla="*/ 10000 w 10000"/>
                  <a:gd name="connsiteY0" fmla="*/ 0 h 10000"/>
                  <a:gd name="connsiteX1" fmla="*/ 8575 w 10000"/>
                  <a:gd name="connsiteY1" fmla="*/ 3147 h 10000"/>
                  <a:gd name="connsiteX2" fmla="*/ 7147 w 10000"/>
                  <a:gd name="connsiteY2" fmla="*/ 4320 h 10000"/>
                  <a:gd name="connsiteX3" fmla="*/ 5722 w 10000"/>
                  <a:gd name="connsiteY3" fmla="*/ 4375 h 10000"/>
                  <a:gd name="connsiteX4" fmla="*/ 2868 w 10000"/>
                  <a:gd name="connsiteY4" fmla="*/ 5986 h 10000"/>
                  <a:gd name="connsiteX5" fmla="*/ 1434 w 10000"/>
                  <a:gd name="connsiteY5" fmla="*/ 5561 h 10000"/>
                  <a:gd name="connsiteX6" fmla="*/ 0 w 10000"/>
                  <a:gd name="connsiteY6" fmla="*/ 6735 h 10000"/>
                  <a:gd name="connsiteX7" fmla="*/ 9 w 10000"/>
                  <a:gd name="connsiteY7" fmla="*/ 10000 h 10000"/>
                  <a:gd name="connsiteX8" fmla="*/ 10000 w 10000"/>
                  <a:gd name="connsiteY8" fmla="*/ 10000 h 10000"/>
                  <a:gd name="connsiteX9" fmla="*/ 10000 w 10000"/>
                  <a:gd name="connsiteY9" fmla="*/ 0 h 10000"/>
                  <a:gd name="connsiteX0" fmla="*/ 10000 w 10000"/>
                  <a:gd name="connsiteY0" fmla="*/ 0 h 10000"/>
                  <a:gd name="connsiteX1" fmla="*/ 8575 w 10000"/>
                  <a:gd name="connsiteY1" fmla="*/ 3147 h 10000"/>
                  <a:gd name="connsiteX2" fmla="*/ 7147 w 10000"/>
                  <a:gd name="connsiteY2" fmla="*/ 4320 h 10000"/>
                  <a:gd name="connsiteX3" fmla="*/ 5740 w 10000"/>
                  <a:gd name="connsiteY3" fmla="*/ 5254 h 10000"/>
                  <a:gd name="connsiteX4" fmla="*/ 2868 w 10000"/>
                  <a:gd name="connsiteY4" fmla="*/ 5986 h 10000"/>
                  <a:gd name="connsiteX5" fmla="*/ 1434 w 10000"/>
                  <a:gd name="connsiteY5" fmla="*/ 5561 h 10000"/>
                  <a:gd name="connsiteX6" fmla="*/ 0 w 10000"/>
                  <a:gd name="connsiteY6" fmla="*/ 6735 h 10000"/>
                  <a:gd name="connsiteX7" fmla="*/ 9 w 10000"/>
                  <a:gd name="connsiteY7" fmla="*/ 10000 h 10000"/>
                  <a:gd name="connsiteX8" fmla="*/ 10000 w 10000"/>
                  <a:gd name="connsiteY8" fmla="*/ 10000 h 10000"/>
                  <a:gd name="connsiteX9" fmla="*/ 10000 w 10000"/>
                  <a:gd name="connsiteY9" fmla="*/ 0 h 10000"/>
                  <a:gd name="connsiteX0" fmla="*/ 10000 w 10000"/>
                  <a:gd name="connsiteY0" fmla="*/ 0 h 10000"/>
                  <a:gd name="connsiteX1" fmla="*/ 8575 w 10000"/>
                  <a:gd name="connsiteY1" fmla="*/ 3147 h 10000"/>
                  <a:gd name="connsiteX2" fmla="*/ 7238 w 10000"/>
                  <a:gd name="connsiteY2" fmla="*/ 4959 h 10000"/>
                  <a:gd name="connsiteX3" fmla="*/ 5740 w 10000"/>
                  <a:gd name="connsiteY3" fmla="*/ 5254 h 10000"/>
                  <a:gd name="connsiteX4" fmla="*/ 2868 w 10000"/>
                  <a:gd name="connsiteY4" fmla="*/ 5986 h 10000"/>
                  <a:gd name="connsiteX5" fmla="*/ 1434 w 10000"/>
                  <a:gd name="connsiteY5" fmla="*/ 5561 h 10000"/>
                  <a:gd name="connsiteX6" fmla="*/ 0 w 10000"/>
                  <a:gd name="connsiteY6" fmla="*/ 6735 h 10000"/>
                  <a:gd name="connsiteX7" fmla="*/ 9 w 10000"/>
                  <a:gd name="connsiteY7" fmla="*/ 10000 h 10000"/>
                  <a:gd name="connsiteX8" fmla="*/ 10000 w 10000"/>
                  <a:gd name="connsiteY8" fmla="*/ 10000 h 10000"/>
                  <a:gd name="connsiteX9" fmla="*/ 10000 w 10000"/>
                  <a:gd name="connsiteY9" fmla="*/ 0 h 10000"/>
                  <a:gd name="connsiteX0" fmla="*/ 10000 w 10000"/>
                  <a:gd name="connsiteY0" fmla="*/ 0 h 10000"/>
                  <a:gd name="connsiteX1" fmla="*/ 8429 w 10000"/>
                  <a:gd name="connsiteY1" fmla="*/ 2268 h 10000"/>
                  <a:gd name="connsiteX2" fmla="*/ 7238 w 10000"/>
                  <a:gd name="connsiteY2" fmla="*/ 4959 h 10000"/>
                  <a:gd name="connsiteX3" fmla="*/ 5740 w 10000"/>
                  <a:gd name="connsiteY3" fmla="*/ 5254 h 10000"/>
                  <a:gd name="connsiteX4" fmla="*/ 2868 w 10000"/>
                  <a:gd name="connsiteY4" fmla="*/ 5986 h 10000"/>
                  <a:gd name="connsiteX5" fmla="*/ 1434 w 10000"/>
                  <a:gd name="connsiteY5" fmla="*/ 5561 h 10000"/>
                  <a:gd name="connsiteX6" fmla="*/ 0 w 10000"/>
                  <a:gd name="connsiteY6" fmla="*/ 6735 h 10000"/>
                  <a:gd name="connsiteX7" fmla="*/ 9 w 10000"/>
                  <a:gd name="connsiteY7" fmla="*/ 10000 h 10000"/>
                  <a:gd name="connsiteX8" fmla="*/ 10000 w 10000"/>
                  <a:gd name="connsiteY8" fmla="*/ 10000 h 10000"/>
                  <a:gd name="connsiteX9" fmla="*/ 10000 w 10000"/>
                  <a:gd name="connsiteY9" fmla="*/ 0 h 10000"/>
                  <a:gd name="connsiteX0" fmla="*/ 10000 w 10000"/>
                  <a:gd name="connsiteY0" fmla="*/ 0 h 10000"/>
                  <a:gd name="connsiteX1" fmla="*/ 8429 w 10000"/>
                  <a:gd name="connsiteY1" fmla="*/ 2268 h 10000"/>
                  <a:gd name="connsiteX2" fmla="*/ 7183 w 10000"/>
                  <a:gd name="connsiteY2" fmla="*/ 4400 h 10000"/>
                  <a:gd name="connsiteX3" fmla="*/ 5740 w 10000"/>
                  <a:gd name="connsiteY3" fmla="*/ 5254 h 10000"/>
                  <a:gd name="connsiteX4" fmla="*/ 2868 w 10000"/>
                  <a:gd name="connsiteY4" fmla="*/ 5986 h 10000"/>
                  <a:gd name="connsiteX5" fmla="*/ 1434 w 10000"/>
                  <a:gd name="connsiteY5" fmla="*/ 5561 h 10000"/>
                  <a:gd name="connsiteX6" fmla="*/ 0 w 10000"/>
                  <a:gd name="connsiteY6" fmla="*/ 6735 h 10000"/>
                  <a:gd name="connsiteX7" fmla="*/ 9 w 10000"/>
                  <a:gd name="connsiteY7" fmla="*/ 10000 h 10000"/>
                  <a:gd name="connsiteX8" fmla="*/ 10000 w 10000"/>
                  <a:gd name="connsiteY8" fmla="*/ 10000 h 10000"/>
                  <a:gd name="connsiteX9" fmla="*/ 10000 w 10000"/>
                  <a:gd name="connsiteY9" fmla="*/ 0 h 10000"/>
                  <a:gd name="connsiteX0" fmla="*/ 10000 w 10000"/>
                  <a:gd name="connsiteY0" fmla="*/ 0 h 10000"/>
                  <a:gd name="connsiteX1" fmla="*/ 8429 w 10000"/>
                  <a:gd name="connsiteY1" fmla="*/ 2268 h 10000"/>
                  <a:gd name="connsiteX2" fmla="*/ 7183 w 10000"/>
                  <a:gd name="connsiteY2" fmla="*/ 4400 h 10000"/>
                  <a:gd name="connsiteX3" fmla="*/ 5740 w 10000"/>
                  <a:gd name="connsiteY3" fmla="*/ 5613 h 10000"/>
                  <a:gd name="connsiteX4" fmla="*/ 2868 w 10000"/>
                  <a:gd name="connsiteY4" fmla="*/ 5986 h 10000"/>
                  <a:gd name="connsiteX5" fmla="*/ 1434 w 10000"/>
                  <a:gd name="connsiteY5" fmla="*/ 5561 h 10000"/>
                  <a:gd name="connsiteX6" fmla="*/ 0 w 10000"/>
                  <a:gd name="connsiteY6" fmla="*/ 6735 h 10000"/>
                  <a:gd name="connsiteX7" fmla="*/ 9 w 10000"/>
                  <a:gd name="connsiteY7" fmla="*/ 10000 h 10000"/>
                  <a:gd name="connsiteX8" fmla="*/ 10000 w 10000"/>
                  <a:gd name="connsiteY8" fmla="*/ 10000 h 10000"/>
                  <a:gd name="connsiteX9" fmla="*/ 10000 w 10000"/>
                  <a:gd name="connsiteY9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00" h="10000">
                    <a:moveTo>
                      <a:pt x="10000" y="0"/>
                    </a:moveTo>
                    <a:lnTo>
                      <a:pt x="8429" y="2268"/>
                    </a:lnTo>
                    <a:lnTo>
                      <a:pt x="7183" y="4400"/>
                    </a:lnTo>
                    <a:lnTo>
                      <a:pt x="5740" y="5613"/>
                    </a:lnTo>
                    <a:lnTo>
                      <a:pt x="2868" y="5986"/>
                    </a:lnTo>
                    <a:lnTo>
                      <a:pt x="1434" y="5561"/>
                    </a:lnTo>
                    <a:lnTo>
                      <a:pt x="0" y="6735"/>
                    </a:lnTo>
                    <a:cubicBezTo>
                      <a:pt x="3" y="7917"/>
                      <a:pt x="6" y="8818"/>
                      <a:pt x="9" y="10000"/>
                    </a:cubicBezTo>
                    <a:lnTo>
                      <a:pt x="10000" y="10000"/>
                    </a:lnTo>
                    <a:lnTo>
                      <a:pt x="10000" y="0"/>
                    </a:lnTo>
                    <a:close/>
                  </a:path>
                </a:pathLst>
              </a:custGeom>
              <a:solidFill>
                <a:srgbClr val="F15A22"/>
              </a:solidFill>
              <a:ln w="17463" cap="flat">
                <a:solidFill>
                  <a:srgbClr val="F15A2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14">
                <a:extLst>
                  <a:ext uri="{FF2B5EF4-FFF2-40B4-BE49-F238E27FC236}">
                    <a16:creationId xmlns:a16="http://schemas.microsoft.com/office/drawing/2014/main" id="{CCCE0DE7-BE46-4A6C-AF13-C86478953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1141" y="4983130"/>
                <a:ext cx="5263183" cy="877994"/>
              </a:xfrm>
              <a:custGeom>
                <a:avLst/>
                <a:gdLst>
                  <a:gd name="T0" fmla="*/ 3294 w 3294"/>
                  <a:gd name="T1" fmla="*/ 61 h 640"/>
                  <a:gd name="T2" fmla="*/ 2824 w 3294"/>
                  <a:gd name="T3" fmla="*/ 58 h 640"/>
                  <a:gd name="T4" fmla="*/ 2355 w 3294"/>
                  <a:gd name="T5" fmla="*/ 180 h 640"/>
                  <a:gd name="T6" fmla="*/ 1885 w 3294"/>
                  <a:gd name="T7" fmla="*/ 76 h 640"/>
                  <a:gd name="T8" fmla="*/ 945 w 3294"/>
                  <a:gd name="T9" fmla="*/ 61 h 640"/>
                  <a:gd name="T10" fmla="*/ 473 w 3294"/>
                  <a:gd name="T11" fmla="*/ 0 h 640"/>
                  <a:gd name="T12" fmla="*/ 0 w 3294"/>
                  <a:gd name="T13" fmla="*/ 160 h 640"/>
                  <a:gd name="T14" fmla="*/ 3 w 3294"/>
                  <a:gd name="T15" fmla="*/ 640 h 640"/>
                  <a:gd name="T16" fmla="*/ 3294 w 3294"/>
                  <a:gd name="T17" fmla="*/ 640 h 640"/>
                  <a:gd name="T18" fmla="*/ 3294 w 3294"/>
                  <a:gd name="T19" fmla="*/ 61 h 640"/>
                  <a:gd name="connsiteX0" fmla="*/ 10000 w 10000"/>
                  <a:gd name="connsiteY0" fmla="*/ 953 h 10000"/>
                  <a:gd name="connsiteX1" fmla="*/ 8573 w 10000"/>
                  <a:gd name="connsiteY1" fmla="*/ 906 h 10000"/>
                  <a:gd name="connsiteX2" fmla="*/ 7149 w 10000"/>
                  <a:gd name="connsiteY2" fmla="*/ 2813 h 10000"/>
                  <a:gd name="connsiteX3" fmla="*/ 5723 w 10000"/>
                  <a:gd name="connsiteY3" fmla="*/ 1188 h 10000"/>
                  <a:gd name="connsiteX4" fmla="*/ 2869 w 10000"/>
                  <a:gd name="connsiteY4" fmla="*/ 953 h 10000"/>
                  <a:gd name="connsiteX5" fmla="*/ 1436 w 10000"/>
                  <a:gd name="connsiteY5" fmla="*/ 0 h 10000"/>
                  <a:gd name="connsiteX6" fmla="*/ 0 w 10000"/>
                  <a:gd name="connsiteY6" fmla="*/ 3305 h 10000"/>
                  <a:gd name="connsiteX7" fmla="*/ 9 w 10000"/>
                  <a:gd name="connsiteY7" fmla="*/ 10000 h 10000"/>
                  <a:gd name="connsiteX8" fmla="*/ 10000 w 10000"/>
                  <a:gd name="connsiteY8" fmla="*/ 10000 h 10000"/>
                  <a:gd name="connsiteX9" fmla="*/ 10000 w 10000"/>
                  <a:gd name="connsiteY9" fmla="*/ 953 h 10000"/>
                  <a:gd name="connsiteX0" fmla="*/ 10000 w 10000"/>
                  <a:gd name="connsiteY0" fmla="*/ 59 h 9106"/>
                  <a:gd name="connsiteX1" fmla="*/ 8573 w 10000"/>
                  <a:gd name="connsiteY1" fmla="*/ 12 h 9106"/>
                  <a:gd name="connsiteX2" fmla="*/ 7149 w 10000"/>
                  <a:gd name="connsiteY2" fmla="*/ 1919 h 9106"/>
                  <a:gd name="connsiteX3" fmla="*/ 5723 w 10000"/>
                  <a:gd name="connsiteY3" fmla="*/ 294 h 9106"/>
                  <a:gd name="connsiteX4" fmla="*/ 2869 w 10000"/>
                  <a:gd name="connsiteY4" fmla="*/ 59 h 9106"/>
                  <a:gd name="connsiteX5" fmla="*/ 1436 w 10000"/>
                  <a:gd name="connsiteY5" fmla="*/ 0 h 9106"/>
                  <a:gd name="connsiteX6" fmla="*/ 0 w 10000"/>
                  <a:gd name="connsiteY6" fmla="*/ 2411 h 9106"/>
                  <a:gd name="connsiteX7" fmla="*/ 9 w 10000"/>
                  <a:gd name="connsiteY7" fmla="*/ 9106 h 9106"/>
                  <a:gd name="connsiteX8" fmla="*/ 10000 w 10000"/>
                  <a:gd name="connsiteY8" fmla="*/ 9106 h 9106"/>
                  <a:gd name="connsiteX9" fmla="*/ 10000 w 10000"/>
                  <a:gd name="connsiteY9" fmla="*/ 59 h 9106"/>
                  <a:gd name="connsiteX0" fmla="*/ 10000 w 10000"/>
                  <a:gd name="connsiteY0" fmla="*/ 65 h 10000"/>
                  <a:gd name="connsiteX1" fmla="*/ 8573 w 10000"/>
                  <a:gd name="connsiteY1" fmla="*/ 13 h 10000"/>
                  <a:gd name="connsiteX2" fmla="*/ 7149 w 10000"/>
                  <a:gd name="connsiteY2" fmla="*/ 2107 h 10000"/>
                  <a:gd name="connsiteX3" fmla="*/ 5723 w 10000"/>
                  <a:gd name="connsiteY3" fmla="*/ 323 h 10000"/>
                  <a:gd name="connsiteX4" fmla="*/ 2905 w 10000"/>
                  <a:gd name="connsiteY4" fmla="*/ 1538 h 10000"/>
                  <a:gd name="connsiteX5" fmla="*/ 1436 w 10000"/>
                  <a:gd name="connsiteY5" fmla="*/ 0 h 10000"/>
                  <a:gd name="connsiteX6" fmla="*/ 0 w 10000"/>
                  <a:gd name="connsiteY6" fmla="*/ 2648 h 10000"/>
                  <a:gd name="connsiteX7" fmla="*/ 9 w 10000"/>
                  <a:gd name="connsiteY7" fmla="*/ 10000 h 10000"/>
                  <a:gd name="connsiteX8" fmla="*/ 10000 w 10000"/>
                  <a:gd name="connsiteY8" fmla="*/ 10000 h 10000"/>
                  <a:gd name="connsiteX9" fmla="*/ 10000 w 10000"/>
                  <a:gd name="connsiteY9" fmla="*/ 65 h 10000"/>
                  <a:gd name="connsiteX0" fmla="*/ 10000 w 10000"/>
                  <a:gd name="connsiteY0" fmla="*/ 949 h 10000"/>
                  <a:gd name="connsiteX1" fmla="*/ 8573 w 10000"/>
                  <a:gd name="connsiteY1" fmla="*/ 13 h 10000"/>
                  <a:gd name="connsiteX2" fmla="*/ 7149 w 10000"/>
                  <a:gd name="connsiteY2" fmla="*/ 2107 h 10000"/>
                  <a:gd name="connsiteX3" fmla="*/ 5723 w 10000"/>
                  <a:gd name="connsiteY3" fmla="*/ 323 h 10000"/>
                  <a:gd name="connsiteX4" fmla="*/ 2905 w 10000"/>
                  <a:gd name="connsiteY4" fmla="*/ 1538 h 10000"/>
                  <a:gd name="connsiteX5" fmla="*/ 1436 w 10000"/>
                  <a:gd name="connsiteY5" fmla="*/ 0 h 10000"/>
                  <a:gd name="connsiteX6" fmla="*/ 0 w 10000"/>
                  <a:gd name="connsiteY6" fmla="*/ 2648 h 10000"/>
                  <a:gd name="connsiteX7" fmla="*/ 9 w 10000"/>
                  <a:gd name="connsiteY7" fmla="*/ 10000 h 10000"/>
                  <a:gd name="connsiteX8" fmla="*/ 10000 w 10000"/>
                  <a:gd name="connsiteY8" fmla="*/ 10000 h 10000"/>
                  <a:gd name="connsiteX9" fmla="*/ 10000 w 10000"/>
                  <a:gd name="connsiteY9" fmla="*/ 949 h 10000"/>
                  <a:gd name="connsiteX0" fmla="*/ 10000 w 10000"/>
                  <a:gd name="connsiteY0" fmla="*/ 949 h 10000"/>
                  <a:gd name="connsiteX1" fmla="*/ 8682 w 10000"/>
                  <a:gd name="connsiteY1" fmla="*/ 1093 h 10000"/>
                  <a:gd name="connsiteX2" fmla="*/ 7149 w 10000"/>
                  <a:gd name="connsiteY2" fmla="*/ 2107 h 10000"/>
                  <a:gd name="connsiteX3" fmla="*/ 5723 w 10000"/>
                  <a:gd name="connsiteY3" fmla="*/ 323 h 10000"/>
                  <a:gd name="connsiteX4" fmla="*/ 2905 w 10000"/>
                  <a:gd name="connsiteY4" fmla="*/ 1538 h 10000"/>
                  <a:gd name="connsiteX5" fmla="*/ 1436 w 10000"/>
                  <a:gd name="connsiteY5" fmla="*/ 0 h 10000"/>
                  <a:gd name="connsiteX6" fmla="*/ 0 w 10000"/>
                  <a:gd name="connsiteY6" fmla="*/ 2648 h 10000"/>
                  <a:gd name="connsiteX7" fmla="*/ 9 w 10000"/>
                  <a:gd name="connsiteY7" fmla="*/ 10000 h 10000"/>
                  <a:gd name="connsiteX8" fmla="*/ 10000 w 10000"/>
                  <a:gd name="connsiteY8" fmla="*/ 10000 h 10000"/>
                  <a:gd name="connsiteX9" fmla="*/ 10000 w 10000"/>
                  <a:gd name="connsiteY9" fmla="*/ 949 h 10000"/>
                  <a:gd name="connsiteX0" fmla="*/ 10000 w 10000"/>
                  <a:gd name="connsiteY0" fmla="*/ 949 h 10000"/>
                  <a:gd name="connsiteX1" fmla="*/ 8682 w 10000"/>
                  <a:gd name="connsiteY1" fmla="*/ 1093 h 10000"/>
                  <a:gd name="connsiteX2" fmla="*/ 7149 w 10000"/>
                  <a:gd name="connsiteY2" fmla="*/ 2107 h 10000"/>
                  <a:gd name="connsiteX3" fmla="*/ 5035 w 10000"/>
                  <a:gd name="connsiteY3" fmla="*/ 1894 h 10000"/>
                  <a:gd name="connsiteX4" fmla="*/ 2905 w 10000"/>
                  <a:gd name="connsiteY4" fmla="*/ 1538 h 10000"/>
                  <a:gd name="connsiteX5" fmla="*/ 1436 w 10000"/>
                  <a:gd name="connsiteY5" fmla="*/ 0 h 10000"/>
                  <a:gd name="connsiteX6" fmla="*/ 0 w 10000"/>
                  <a:gd name="connsiteY6" fmla="*/ 2648 h 10000"/>
                  <a:gd name="connsiteX7" fmla="*/ 9 w 10000"/>
                  <a:gd name="connsiteY7" fmla="*/ 10000 h 10000"/>
                  <a:gd name="connsiteX8" fmla="*/ 10000 w 10000"/>
                  <a:gd name="connsiteY8" fmla="*/ 10000 h 10000"/>
                  <a:gd name="connsiteX9" fmla="*/ 10000 w 10000"/>
                  <a:gd name="connsiteY9" fmla="*/ 949 h 10000"/>
                  <a:gd name="connsiteX0" fmla="*/ 10000 w 10000"/>
                  <a:gd name="connsiteY0" fmla="*/ 949 h 10000"/>
                  <a:gd name="connsiteX1" fmla="*/ 8682 w 10000"/>
                  <a:gd name="connsiteY1" fmla="*/ 1093 h 10000"/>
                  <a:gd name="connsiteX2" fmla="*/ 7113 w 10000"/>
                  <a:gd name="connsiteY2" fmla="*/ 3678 h 10000"/>
                  <a:gd name="connsiteX3" fmla="*/ 5035 w 10000"/>
                  <a:gd name="connsiteY3" fmla="*/ 1894 h 10000"/>
                  <a:gd name="connsiteX4" fmla="*/ 2905 w 10000"/>
                  <a:gd name="connsiteY4" fmla="*/ 1538 h 10000"/>
                  <a:gd name="connsiteX5" fmla="*/ 1436 w 10000"/>
                  <a:gd name="connsiteY5" fmla="*/ 0 h 10000"/>
                  <a:gd name="connsiteX6" fmla="*/ 0 w 10000"/>
                  <a:gd name="connsiteY6" fmla="*/ 2648 h 10000"/>
                  <a:gd name="connsiteX7" fmla="*/ 9 w 10000"/>
                  <a:gd name="connsiteY7" fmla="*/ 10000 h 10000"/>
                  <a:gd name="connsiteX8" fmla="*/ 10000 w 10000"/>
                  <a:gd name="connsiteY8" fmla="*/ 10000 h 10000"/>
                  <a:gd name="connsiteX9" fmla="*/ 10000 w 10000"/>
                  <a:gd name="connsiteY9" fmla="*/ 949 h 10000"/>
                  <a:gd name="connsiteX0" fmla="*/ 10000 w 10000"/>
                  <a:gd name="connsiteY0" fmla="*/ 0 h 9051"/>
                  <a:gd name="connsiteX1" fmla="*/ 8682 w 10000"/>
                  <a:gd name="connsiteY1" fmla="*/ 144 h 9051"/>
                  <a:gd name="connsiteX2" fmla="*/ 7113 w 10000"/>
                  <a:gd name="connsiteY2" fmla="*/ 2729 h 9051"/>
                  <a:gd name="connsiteX3" fmla="*/ 5035 w 10000"/>
                  <a:gd name="connsiteY3" fmla="*/ 945 h 9051"/>
                  <a:gd name="connsiteX4" fmla="*/ 2905 w 10000"/>
                  <a:gd name="connsiteY4" fmla="*/ 589 h 9051"/>
                  <a:gd name="connsiteX5" fmla="*/ 1436 w 10000"/>
                  <a:gd name="connsiteY5" fmla="*/ 327 h 9051"/>
                  <a:gd name="connsiteX6" fmla="*/ 0 w 10000"/>
                  <a:gd name="connsiteY6" fmla="*/ 1699 h 9051"/>
                  <a:gd name="connsiteX7" fmla="*/ 9 w 10000"/>
                  <a:gd name="connsiteY7" fmla="*/ 9051 h 9051"/>
                  <a:gd name="connsiteX8" fmla="*/ 10000 w 10000"/>
                  <a:gd name="connsiteY8" fmla="*/ 9051 h 9051"/>
                  <a:gd name="connsiteX9" fmla="*/ 10000 w 10000"/>
                  <a:gd name="connsiteY9" fmla="*/ 0 h 9051"/>
                  <a:gd name="connsiteX0" fmla="*/ 10000 w 10000"/>
                  <a:gd name="connsiteY0" fmla="*/ 0 h 10000"/>
                  <a:gd name="connsiteX1" fmla="*/ 8682 w 10000"/>
                  <a:gd name="connsiteY1" fmla="*/ 159 h 10000"/>
                  <a:gd name="connsiteX2" fmla="*/ 7113 w 10000"/>
                  <a:gd name="connsiteY2" fmla="*/ 3015 h 10000"/>
                  <a:gd name="connsiteX3" fmla="*/ 5035 w 10000"/>
                  <a:gd name="connsiteY3" fmla="*/ 1044 h 10000"/>
                  <a:gd name="connsiteX4" fmla="*/ 3014 w 10000"/>
                  <a:gd name="connsiteY4" fmla="*/ 1953 h 10000"/>
                  <a:gd name="connsiteX5" fmla="*/ 1436 w 10000"/>
                  <a:gd name="connsiteY5" fmla="*/ 361 h 10000"/>
                  <a:gd name="connsiteX6" fmla="*/ 0 w 10000"/>
                  <a:gd name="connsiteY6" fmla="*/ 1877 h 10000"/>
                  <a:gd name="connsiteX7" fmla="*/ 9 w 10000"/>
                  <a:gd name="connsiteY7" fmla="*/ 10000 h 10000"/>
                  <a:gd name="connsiteX8" fmla="*/ 10000 w 10000"/>
                  <a:gd name="connsiteY8" fmla="*/ 10000 h 10000"/>
                  <a:gd name="connsiteX9" fmla="*/ 10000 w 10000"/>
                  <a:gd name="connsiteY9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00" h="10000">
                    <a:moveTo>
                      <a:pt x="10000" y="0"/>
                    </a:moveTo>
                    <a:lnTo>
                      <a:pt x="8682" y="159"/>
                    </a:lnTo>
                    <a:lnTo>
                      <a:pt x="7113" y="3015"/>
                    </a:lnTo>
                    <a:lnTo>
                      <a:pt x="5035" y="1044"/>
                    </a:lnTo>
                    <a:lnTo>
                      <a:pt x="3014" y="1953"/>
                    </a:lnTo>
                    <a:lnTo>
                      <a:pt x="1436" y="361"/>
                    </a:lnTo>
                    <a:lnTo>
                      <a:pt x="0" y="1877"/>
                    </a:lnTo>
                    <a:cubicBezTo>
                      <a:pt x="3" y="4585"/>
                      <a:pt x="6" y="7292"/>
                      <a:pt x="9" y="10000"/>
                    </a:cubicBezTo>
                    <a:lnTo>
                      <a:pt x="10000" y="10000"/>
                    </a:lnTo>
                    <a:lnTo>
                      <a:pt x="10000" y="0"/>
                    </a:lnTo>
                    <a:close/>
                  </a:path>
                </a:pathLst>
              </a:custGeom>
              <a:solidFill>
                <a:srgbClr val="2689FD"/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2D6E56A1-6660-404E-971F-666A6E7B22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4354" y="4652974"/>
                <a:ext cx="5296757" cy="1362597"/>
              </a:xfrm>
              <a:custGeom>
                <a:avLst/>
                <a:gdLst>
                  <a:gd name="T0" fmla="*/ 3294 w 3294"/>
                  <a:gd name="T1" fmla="*/ 61 h 640"/>
                  <a:gd name="T2" fmla="*/ 2824 w 3294"/>
                  <a:gd name="T3" fmla="*/ 58 h 640"/>
                  <a:gd name="T4" fmla="*/ 2355 w 3294"/>
                  <a:gd name="T5" fmla="*/ 180 h 640"/>
                  <a:gd name="T6" fmla="*/ 1885 w 3294"/>
                  <a:gd name="T7" fmla="*/ 76 h 640"/>
                  <a:gd name="T8" fmla="*/ 945 w 3294"/>
                  <a:gd name="T9" fmla="*/ 61 h 640"/>
                  <a:gd name="T10" fmla="*/ 473 w 3294"/>
                  <a:gd name="T11" fmla="*/ 0 h 640"/>
                  <a:gd name="T12" fmla="*/ 0 w 3294"/>
                  <a:gd name="T13" fmla="*/ 160 h 640"/>
                  <a:gd name="T14" fmla="*/ 3 w 3294"/>
                  <a:gd name="T15" fmla="*/ 640 h 640"/>
                  <a:gd name="T16" fmla="*/ 3294 w 3294"/>
                  <a:gd name="T17" fmla="*/ 640 h 640"/>
                  <a:gd name="T18" fmla="*/ 3294 w 3294"/>
                  <a:gd name="T19" fmla="*/ 61 h 640"/>
                  <a:gd name="connsiteX0" fmla="*/ 10000 w 10000"/>
                  <a:gd name="connsiteY0" fmla="*/ 953 h 10000"/>
                  <a:gd name="connsiteX1" fmla="*/ 8573 w 10000"/>
                  <a:gd name="connsiteY1" fmla="*/ 906 h 10000"/>
                  <a:gd name="connsiteX2" fmla="*/ 7330 w 10000"/>
                  <a:gd name="connsiteY2" fmla="*/ 4065 h 10000"/>
                  <a:gd name="connsiteX3" fmla="*/ 5723 w 10000"/>
                  <a:gd name="connsiteY3" fmla="*/ 1188 h 10000"/>
                  <a:gd name="connsiteX4" fmla="*/ 2869 w 10000"/>
                  <a:gd name="connsiteY4" fmla="*/ 953 h 10000"/>
                  <a:gd name="connsiteX5" fmla="*/ 1436 w 10000"/>
                  <a:gd name="connsiteY5" fmla="*/ 0 h 10000"/>
                  <a:gd name="connsiteX6" fmla="*/ 0 w 10000"/>
                  <a:gd name="connsiteY6" fmla="*/ 2500 h 10000"/>
                  <a:gd name="connsiteX7" fmla="*/ 9 w 10000"/>
                  <a:gd name="connsiteY7" fmla="*/ 10000 h 10000"/>
                  <a:gd name="connsiteX8" fmla="*/ 10000 w 10000"/>
                  <a:gd name="connsiteY8" fmla="*/ 10000 h 10000"/>
                  <a:gd name="connsiteX9" fmla="*/ 10000 w 10000"/>
                  <a:gd name="connsiteY9" fmla="*/ 953 h 10000"/>
                  <a:gd name="connsiteX0" fmla="*/ 10018 w 10018"/>
                  <a:gd name="connsiteY0" fmla="*/ 2741 h 10000"/>
                  <a:gd name="connsiteX1" fmla="*/ 8573 w 10018"/>
                  <a:gd name="connsiteY1" fmla="*/ 906 h 10000"/>
                  <a:gd name="connsiteX2" fmla="*/ 7330 w 10018"/>
                  <a:gd name="connsiteY2" fmla="*/ 4065 h 10000"/>
                  <a:gd name="connsiteX3" fmla="*/ 5723 w 10018"/>
                  <a:gd name="connsiteY3" fmla="*/ 1188 h 10000"/>
                  <a:gd name="connsiteX4" fmla="*/ 2869 w 10018"/>
                  <a:gd name="connsiteY4" fmla="*/ 953 h 10000"/>
                  <a:gd name="connsiteX5" fmla="*/ 1436 w 10018"/>
                  <a:gd name="connsiteY5" fmla="*/ 0 h 10000"/>
                  <a:gd name="connsiteX6" fmla="*/ 0 w 10018"/>
                  <a:gd name="connsiteY6" fmla="*/ 2500 h 10000"/>
                  <a:gd name="connsiteX7" fmla="*/ 9 w 10018"/>
                  <a:gd name="connsiteY7" fmla="*/ 10000 h 10000"/>
                  <a:gd name="connsiteX8" fmla="*/ 10000 w 10018"/>
                  <a:gd name="connsiteY8" fmla="*/ 10000 h 10000"/>
                  <a:gd name="connsiteX9" fmla="*/ 10018 w 10018"/>
                  <a:gd name="connsiteY9" fmla="*/ 2741 h 10000"/>
                  <a:gd name="connsiteX0" fmla="*/ 10018 w 10018"/>
                  <a:gd name="connsiteY0" fmla="*/ 2741 h 10000"/>
                  <a:gd name="connsiteX1" fmla="*/ 9026 w 10018"/>
                  <a:gd name="connsiteY1" fmla="*/ 6092 h 10000"/>
                  <a:gd name="connsiteX2" fmla="*/ 7330 w 10018"/>
                  <a:gd name="connsiteY2" fmla="*/ 4065 h 10000"/>
                  <a:gd name="connsiteX3" fmla="*/ 5723 w 10018"/>
                  <a:gd name="connsiteY3" fmla="*/ 1188 h 10000"/>
                  <a:gd name="connsiteX4" fmla="*/ 2869 w 10018"/>
                  <a:gd name="connsiteY4" fmla="*/ 953 h 10000"/>
                  <a:gd name="connsiteX5" fmla="*/ 1436 w 10018"/>
                  <a:gd name="connsiteY5" fmla="*/ 0 h 10000"/>
                  <a:gd name="connsiteX6" fmla="*/ 0 w 10018"/>
                  <a:gd name="connsiteY6" fmla="*/ 2500 h 10000"/>
                  <a:gd name="connsiteX7" fmla="*/ 9 w 10018"/>
                  <a:gd name="connsiteY7" fmla="*/ 10000 h 10000"/>
                  <a:gd name="connsiteX8" fmla="*/ 10000 w 10018"/>
                  <a:gd name="connsiteY8" fmla="*/ 10000 h 10000"/>
                  <a:gd name="connsiteX9" fmla="*/ 10018 w 10018"/>
                  <a:gd name="connsiteY9" fmla="*/ 2741 h 10000"/>
                  <a:gd name="connsiteX0" fmla="*/ 10018 w 10018"/>
                  <a:gd name="connsiteY0" fmla="*/ 6765 h 10000"/>
                  <a:gd name="connsiteX1" fmla="*/ 9026 w 10018"/>
                  <a:gd name="connsiteY1" fmla="*/ 6092 h 10000"/>
                  <a:gd name="connsiteX2" fmla="*/ 7330 w 10018"/>
                  <a:gd name="connsiteY2" fmla="*/ 4065 h 10000"/>
                  <a:gd name="connsiteX3" fmla="*/ 5723 w 10018"/>
                  <a:gd name="connsiteY3" fmla="*/ 1188 h 10000"/>
                  <a:gd name="connsiteX4" fmla="*/ 2869 w 10018"/>
                  <a:gd name="connsiteY4" fmla="*/ 953 h 10000"/>
                  <a:gd name="connsiteX5" fmla="*/ 1436 w 10018"/>
                  <a:gd name="connsiteY5" fmla="*/ 0 h 10000"/>
                  <a:gd name="connsiteX6" fmla="*/ 0 w 10018"/>
                  <a:gd name="connsiteY6" fmla="*/ 2500 h 10000"/>
                  <a:gd name="connsiteX7" fmla="*/ 9 w 10018"/>
                  <a:gd name="connsiteY7" fmla="*/ 10000 h 10000"/>
                  <a:gd name="connsiteX8" fmla="*/ 10000 w 10018"/>
                  <a:gd name="connsiteY8" fmla="*/ 10000 h 10000"/>
                  <a:gd name="connsiteX9" fmla="*/ 10018 w 10018"/>
                  <a:gd name="connsiteY9" fmla="*/ 6765 h 10000"/>
                  <a:gd name="connsiteX0" fmla="*/ 10018 w 10018"/>
                  <a:gd name="connsiteY0" fmla="*/ 6765 h 10000"/>
                  <a:gd name="connsiteX1" fmla="*/ 9026 w 10018"/>
                  <a:gd name="connsiteY1" fmla="*/ 6092 h 10000"/>
                  <a:gd name="connsiteX2" fmla="*/ 7330 w 10018"/>
                  <a:gd name="connsiteY2" fmla="*/ 4065 h 10000"/>
                  <a:gd name="connsiteX3" fmla="*/ 5632 w 10018"/>
                  <a:gd name="connsiteY3" fmla="*/ 4675 h 10000"/>
                  <a:gd name="connsiteX4" fmla="*/ 2869 w 10018"/>
                  <a:gd name="connsiteY4" fmla="*/ 953 h 10000"/>
                  <a:gd name="connsiteX5" fmla="*/ 1436 w 10018"/>
                  <a:gd name="connsiteY5" fmla="*/ 0 h 10000"/>
                  <a:gd name="connsiteX6" fmla="*/ 0 w 10018"/>
                  <a:gd name="connsiteY6" fmla="*/ 2500 h 10000"/>
                  <a:gd name="connsiteX7" fmla="*/ 9 w 10018"/>
                  <a:gd name="connsiteY7" fmla="*/ 10000 h 10000"/>
                  <a:gd name="connsiteX8" fmla="*/ 10000 w 10018"/>
                  <a:gd name="connsiteY8" fmla="*/ 10000 h 10000"/>
                  <a:gd name="connsiteX9" fmla="*/ 10018 w 10018"/>
                  <a:gd name="connsiteY9" fmla="*/ 6765 h 10000"/>
                  <a:gd name="connsiteX0" fmla="*/ 10009 w 10009"/>
                  <a:gd name="connsiteY0" fmla="*/ 6765 h 10000"/>
                  <a:gd name="connsiteX1" fmla="*/ 9017 w 10009"/>
                  <a:gd name="connsiteY1" fmla="*/ 6092 h 10000"/>
                  <a:gd name="connsiteX2" fmla="*/ 7321 w 10009"/>
                  <a:gd name="connsiteY2" fmla="*/ 4065 h 10000"/>
                  <a:gd name="connsiteX3" fmla="*/ 5623 w 10009"/>
                  <a:gd name="connsiteY3" fmla="*/ 4675 h 10000"/>
                  <a:gd name="connsiteX4" fmla="*/ 2860 w 10009"/>
                  <a:gd name="connsiteY4" fmla="*/ 953 h 10000"/>
                  <a:gd name="connsiteX5" fmla="*/ 1427 w 10009"/>
                  <a:gd name="connsiteY5" fmla="*/ 0 h 10000"/>
                  <a:gd name="connsiteX6" fmla="*/ 27 w 10009"/>
                  <a:gd name="connsiteY6" fmla="*/ 2142 h 10000"/>
                  <a:gd name="connsiteX7" fmla="*/ 0 w 10009"/>
                  <a:gd name="connsiteY7" fmla="*/ 10000 h 10000"/>
                  <a:gd name="connsiteX8" fmla="*/ 9991 w 10009"/>
                  <a:gd name="connsiteY8" fmla="*/ 10000 h 10000"/>
                  <a:gd name="connsiteX9" fmla="*/ 10009 w 10009"/>
                  <a:gd name="connsiteY9" fmla="*/ 6765 h 10000"/>
                  <a:gd name="connsiteX0" fmla="*/ 10009 w 10009"/>
                  <a:gd name="connsiteY0" fmla="*/ 5812 h 9047"/>
                  <a:gd name="connsiteX1" fmla="*/ 9017 w 10009"/>
                  <a:gd name="connsiteY1" fmla="*/ 5139 h 9047"/>
                  <a:gd name="connsiteX2" fmla="*/ 7321 w 10009"/>
                  <a:gd name="connsiteY2" fmla="*/ 3112 h 9047"/>
                  <a:gd name="connsiteX3" fmla="*/ 5623 w 10009"/>
                  <a:gd name="connsiteY3" fmla="*/ 3722 h 9047"/>
                  <a:gd name="connsiteX4" fmla="*/ 2860 w 10009"/>
                  <a:gd name="connsiteY4" fmla="*/ 0 h 9047"/>
                  <a:gd name="connsiteX5" fmla="*/ 1445 w 10009"/>
                  <a:gd name="connsiteY5" fmla="*/ 2087 h 9047"/>
                  <a:gd name="connsiteX6" fmla="*/ 27 w 10009"/>
                  <a:gd name="connsiteY6" fmla="*/ 1189 h 9047"/>
                  <a:gd name="connsiteX7" fmla="*/ 0 w 10009"/>
                  <a:gd name="connsiteY7" fmla="*/ 9047 h 9047"/>
                  <a:gd name="connsiteX8" fmla="*/ 9991 w 10009"/>
                  <a:gd name="connsiteY8" fmla="*/ 9047 h 9047"/>
                  <a:gd name="connsiteX9" fmla="*/ 10009 w 10009"/>
                  <a:gd name="connsiteY9" fmla="*/ 5812 h 9047"/>
                  <a:gd name="connsiteX0" fmla="*/ 10000 w 10000"/>
                  <a:gd name="connsiteY0" fmla="*/ 5110 h 8686"/>
                  <a:gd name="connsiteX1" fmla="*/ 9009 w 10000"/>
                  <a:gd name="connsiteY1" fmla="*/ 4366 h 8686"/>
                  <a:gd name="connsiteX2" fmla="*/ 7314 w 10000"/>
                  <a:gd name="connsiteY2" fmla="*/ 2126 h 8686"/>
                  <a:gd name="connsiteX3" fmla="*/ 5618 w 10000"/>
                  <a:gd name="connsiteY3" fmla="*/ 2800 h 8686"/>
                  <a:gd name="connsiteX4" fmla="*/ 2893 w 10000"/>
                  <a:gd name="connsiteY4" fmla="*/ 4616 h 8686"/>
                  <a:gd name="connsiteX5" fmla="*/ 1444 w 10000"/>
                  <a:gd name="connsiteY5" fmla="*/ 993 h 8686"/>
                  <a:gd name="connsiteX6" fmla="*/ 27 w 10000"/>
                  <a:gd name="connsiteY6" fmla="*/ 0 h 8686"/>
                  <a:gd name="connsiteX7" fmla="*/ 0 w 10000"/>
                  <a:gd name="connsiteY7" fmla="*/ 8686 h 8686"/>
                  <a:gd name="connsiteX8" fmla="*/ 9982 w 10000"/>
                  <a:gd name="connsiteY8" fmla="*/ 8686 h 8686"/>
                  <a:gd name="connsiteX9" fmla="*/ 10000 w 10000"/>
                  <a:gd name="connsiteY9" fmla="*/ 5110 h 8686"/>
                  <a:gd name="connsiteX0" fmla="*/ 10000 w 10000"/>
                  <a:gd name="connsiteY0" fmla="*/ 5883 h 10000"/>
                  <a:gd name="connsiteX1" fmla="*/ 9009 w 10000"/>
                  <a:gd name="connsiteY1" fmla="*/ 5026 h 10000"/>
                  <a:gd name="connsiteX2" fmla="*/ 7368 w 10000"/>
                  <a:gd name="connsiteY2" fmla="*/ 6544 h 10000"/>
                  <a:gd name="connsiteX3" fmla="*/ 5618 w 10000"/>
                  <a:gd name="connsiteY3" fmla="*/ 3224 h 10000"/>
                  <a:gd name="connsiteX4" fmla="*/ 2893 w 10000"/>
                  <a:gd name="connsiteY4" fmla="*/ 5314 h 10000"/>
                  <a:gd name="connsiteX5" fmla="*/ 1444 w 10000"/>
                  <a:gd name="connsiteY5" fmla="*/ 1143 h 10000"/>
                  <a:gd name="connsiteX6" fmla="*/ 27 w 10000"/>
                  <a:gd name="connsiteY6" fmla="*/ 0 h 10000"/>
                  <a:gd name="connsiteX7" fmla="*/ 0 w 10000"/>
                  <a:gd name="connsiteY7" fmla="*/ 10000 h 10000"/>
                  <a:gd name="connsiteX8" fmla="*/ 9982 w 10000"/>
                  <a:gd name="connsiteY8" fmla="*/ 10000 h 10000"/>
                  <a:gd name="connsiteX9" fmla="*/ 10000 w 10000"/>
                  <a:gd name="connsiteY9" fmla="*/ 5883 h 10000"/>
                  <a:gd name="connsiteX0" fmla="*/ 10000 w 10000"/>
                  <a:gd name="connsiteY0" fmla="*/ 5883 h 10000"/>
                  <a:gd name="connsiteX1" fmla="*/ 9009 w 10000"/>
                  <a:gd name="connsiteY1" fmla="*/ 5026 h 10000"/>
                  <a:gd name="connsiteX2" fmla="*/ 7368 w 10000"/>
                  <a:gd name="connsiteY2" fmla="*/ 6544 h 10000"/>
                  <a:gd name="connsiteX3" fmla="*/ 5075 w 10000"/>
                  <a:gd name="connsiteY3" fmla="*/ 4817 h 10000"/>
                  <a:gd name="connsiteX4" fmla="*/ 2893 w 10000"/>
                  <a:gd name="connsiteY4" fmla="*/ 5314 h 10000"/>
                  <a:gd name="connsiteX5" fmla="*/ 1444 w 10000"/>
                  <a:gd name="connsiteY5" fmla="*/ 1143 h 10000"/>
                  <a:gd name="connsiteX6" fmla="*/ 27 w 10000"/>
                  <a:gd name="connsiteY6" fmla="*/ 0 h 10000"/>
                  <a:gd name="connsiteX7" fmla="*/ 0 w 10000"/>
                  <a:gd name="connsiteY7" fmla="*/ 10000 h 10000"/>
                  <a:gd name="connsiteX8" fmla="*/ 9982 w 10000"/>
                  <a:gd name="connsiteY8" fmla="*/ 10000 h 10000"/>
                  <a:gd name="connsiteX9" fmla="*/ 10000 w 10000"/>
                  <a:gd name="connsiteY9" fmla="*/ 5883 h 10000"/>
                  <a:gd name="connsiteX0" fmla="*/ 10000 w 10000"/>
                  <a:gd name="connsiteY0" fmla="*/ 5883 h 10000"/>
                  <a:gd name="connsiteX1" fmla="*/ 9009 w 10000"/>
                  <a:gd name="connsiteY1" fmla="*/ 5026 h 10000"/>
                  <a:gd name="connsiteX2" fmla="*/ 7350 w 10000"/>
                  <a:gd name="connsiteY2" fmla="*/ 5975 h 10000"/>
                  <a:gd name="connsiteX3" fmla="*/ 5075 w 10000"/>
                  <a:gd name="connsiteY3" fmla="*/ 4817 h 10000"/>
                  <a:gd name="connsiteX4" fmla="*/ 2893 w 10000"/>
                  <a:gd name="connsiteY4" fmla="*/ 5314 h 10000"/>
                  <a:gd name="connsiteX5" fmla="*/ 1444 w 10000"/>
                  <a:gd name="connsiteY5" fmla="*/ 1143 h 10000"/>
                  <a:gd name="connsiteX6" fmla="*/ 27 w 10000"/>
                  <a:gd name="connsiteY6" fmla="*/ 0 h 10000"/>
                  <a:gd name="connsiteX7" fmla="*/ 0 w 10000"/>
                  <a:gd name="connsiteY7" fmla="*/ 10000 h 10000"/>
                  <a:gd name="connsiteX8" fmla="*/ 9982 w 10000"/>
                  <a:gd name="connsiteY8" fmla="*/ 10000 h 10000"/>
                  <a:gd name="connsiteX9" fmla="*/ 10000 w 10000"/>
                  <a:gd name="connsiteY9" fmla="*/ 5883 h 10000"/>
                  <a:gd name="connsiteX0" fmla="*/ 10000 w 10000"/>
                  <a:gd name="connsiteY0" fmla="*/ 5883 h 10000"/>
                  <a:gd name="connsiteX1" fmla="*/ 8919 w 10000"/>
                  <a:gd name="connsiteY1" fmla="*/ 4230 h 10000"/>
                  <a:gd name="connsiteX2" fmla="*/ 7350 w 10000"/>
                  <a:gd name="connsiteY2" fmla="*/ 5975 h 10000"/>
                  <a:gd name="connsiteX3" fmla="*/ 5075 w 10000"/>
                  <a:gd name="connsiteY3" fmla="*/ 4817 h 10000"/>
                  <a:gd name="connsiteX4" fmla="*/ 2893 w 10000"/>
                  <a:gd name="connsiteY4" fmla="*/ 5314 h 10000"/>
                  <a:gd name="connsiteX5" fmla="*/ 1444 w 10000"/>
                  <a:gd name="connsiteY5" fmla="*/ 1143 h 10000"/>
                  <a:gd name="connsiteX6" fmla="*/ 27 w 10000"/>
                  <a:gd name="connsiteY6" fmla="*/ 0 h 10000"/>
                  <a:gd name="connsiteX7" fmla="*/ 0 w 10000"/>
                  <a:gd name="connsiteY7" fmla="*/ 10000 h 10000"/>
                  <a:gd name="connsiteX8" fmla="*/ 9982 w 10000"/>
                  <a:gd name="connsiteY8" fmla="*/ 10000 h 10000"/>
                  <a:gd name="connsiteX9" fmla="*/ 10000 w 10000"/>
                  <a:gd name="connsiteY9" fmla="*/ 5883 h 10000"/>
                  <a:gd name="connsiteX0" fmla="*/ 10036 w 10036"/>
                  <a:gd name="connsiteY0" fmla="*/ 6793 h 10000"/>
                  <a:gd name="connsiteX1" fmla="*/ 8919 w 10036"/>
                  <a:gd name="connsiteY1" fmla="*/ 4230 h 10000"/>
                  <a:gd name="connsiteX2" fmla="*/ 7350 w 10036"/>
                  <a:gd name="connsiteY2" fmla="*/ 5975 h 10000"/>
                  <a:gd name="connsiteX3" fmla="*/ 5075 w 10036"/>
                  <a:gd name="connsiteY3" fmla="*/ 4817 h 10000"/>
                  <a:gd name="connsiteX4" fmla="*/ 2893 w 10036"/>
                  <a:gd name="connsiteY4" fmla="*/ 5314 h 10000"/>
                  <a:gd name="connsiteX5" fmla="*/ 1444 w 10036"/>
                  <a:gd name="connsiteY5" fmla="*/ 1143 h 10000"/>
                  <a:gd name="connsiteX6" fmla="*/ 27 w 10036"/>
                  <a:gd name="connsiteY6" fmla="*/ 0 h 10000"/>
                  <a:gd name="connsiteX7" fmla="*/ 0 w 10036"/>
                  <a:gd name="connsiteY7" fmla="*/ 10000 h 10000"/>
                  <a:gd name="connsiteX8" fmla="*/ 9982 w 10036"/>
                  <a:gd name="connsiteY8" fmla="*/ 10000 h 10000"/>
                  <a:gd name="connsiteX9" fmla="*/ 10036 w 10036"/>
                  <a:gd name="connsiteY9" fmla="*/ 6793 h 10000"/>
                  <a:gd name="connsiteX0" fmla="*/ 10036 w 10036"/>
                  <a:gd name="connsiteY0" fmla="*/ 6793 h 10000"/>
                  <a:gd name="connsiteX1" fmla="*/ 8919 w 10036"/>
                  <a:gd name="connsiteY1" fmla="*/ 4230 h 10000"/>
                  <a:gd name="connsiteX2" fmla="*/ 7350 w 10036"/>
                  <a:gd name="connsiteY2" fmla="*/ 5975 h 10000"/>
                  <a:gd name="connsiteX3" fmla="*/ 5075 w 10036"/>
                  <a:gd name="connsiteY3" fmla="*/ 4817 h 10000"/>
                  <a:gd name="connsiteX4" fmla="*/ 2893 w 10036"/>
                  <a:gd name="connsiteY4" fmla="*/ 5314 h 10000"/>
                  <a:gd name="connsiteX5" fmla="*/ 1426 w 10036"/>
                  <a:gd name="connsiteY5" fmla="*/ 2395 h 10000"/>
                  <a:gd name="connsiteX6" fmla="*/ 27 w 10036"/>
                  <a:gd name="connsiteY6" fmla="*/ 0 h 10000"/>
                  <a:gd name="connsiteX7" fmla="*/ 0 w 10036"/>
                  <a:gd name="connsiteY7" fmla="*/ 10000 h 10000"/>
                  <a:gd name="connsiteX8" fmla="*/ 9982 w 10036"/>
                  <a:gd name="connsiteY8" fmla="*/ 10000 h 10000"/>
                  <a:gd name="connsiteX9" fmla="*/ 10036 w 10036"/>
                  <a:gd name="connsiteY9" fmla="*/ 6793 h 10000"/>
                  <a:gd name="connsiteX0" fmla="*/ 10036 w 10036"/>
                  <a:gd name="connsiteY0" fmla="*/ 5541 h 8748"/>
                  <a:gd name="connsiteX1" fmla="*/ 8919 w 10036"/>
                  <a:gd name="connsiteY1" fmla="*/ 2978 h 8748"/>
                  <a:gd name="connsiteX2" fmla="*/ 7350 w 10036"/>
                  <a:gd name="connsiteY2" fmla="*/ 4723 h 8748"/>
                  <a:gd name="connsiteX3" fmla="*/ 5075 w 10036"/>
                  <a:gd name="connsiteY3" fmla="*/ 3565 h 8748"/>
                  <a:gd name="connsiteX4" fmla="*/ 2893 w 10036"/>
                  <a:gd name="connsiteY4" fmla="*/ 4062 h 8748"/>
                  <a:gd name="connsiteX5" fmla="*/ 1426 w 10036"/>
                  <a:gd name="connsiteY5" fmla="*/ 1143 h 8748"/>
                  <a:gd name="connsiteX6" fmla="*/ 27 w 10036"/>
                  <a:gd name="connsiteY6" fmla="*/ 0 h 8748"/>
                  <a:gd name="connsiteX7" fmla="*/ 0 w 10036"/>
                  <a:gd name="connsiteY7" fmla="*/ 8748 h 8748"/>
                  <a:gd name="connsiteX8" fmla="*/ 9982 w 10036"/>
                  <a:gd name="connsiteY8" fmla="*/ 8748 h 8748"/>
                  <a:gd name="connsiteX9" fmla="*/ 10036 w 10036"/>
                  <a:gd name="connsiteY9" fmla="*/ 5541 h 8748"/>
                  <a:gd name="connsiteX0" fmla="*/ 10000 w 10000"/>
                  <a:gd name="connsiteY0" fmla="*/ 5684 h 9350"/>
                  <a:gd name="connsiteX1" fmla="*/ 8887 w 10000"/>
                  <a:gd name="connsiteY1" fmla="*/ 2754 h 9350"/>
                  <a:gd name="connsiteX2" fmla="*/ 7324 w 10000"/>
                  <a:gd name="connsiteY2" fmla="*/ 4749 h 9350"/>
                  <a:gd name="connsiteX3" fmla="*/ 5057 w 10000"/>
                  <a:gd name="connsiteY3" fmla="*/ 3425 h 9350"/>
                  <a:gd name="connsiteX4" fmla="*/ 2883 w 10000"/>
                  <a:gd name="connsiteY4" fmla="*/ 3993 h 9350"/>
                  <a:gd name="connsiteX5" fmla="*/ 1421 w 10000"/>
                  <a:gd name="connsiteY5" fmla="*/ 657 h 9350"/>
                  <a:gd name="connsiteX6" fmla="*/ 9 w 10000"/>
                  <a:gd name="connsiteY6" fmla="*/ 0 h 9350"/>
                  <a:gd name="connsiteX7" fmla="*/ 0 w 10000"/>
                  <a:gd name="connsiteY7" fmla="*/ 9350 h 9350"/>
                  <a:gd name="connsiteX8" fmla="*/ 9946 w 10000"/>
                  <a:gd name="connsiteY8" fmla="*/ 9350 h 9350"/>
                  <a:gd name="connsiteX9" fmla="*/ 10000 w 10000"/>
                  <a:gd name="connsiteY9" fmla="*/ 5684 h 9350"/>
                  <a:gd name="connsiteX0" fmla="*/ 10000 w 10000"/>
                  <a:gd name="connsiteY0" fmla="*/ 6635 h 10556"/>
                  <a:gd name="connsiteX1" fmla="*/ 8887 w 10000"/>
                  <a:gd name="connsiteY1" fmla="*/ 3501 h 10556"/>
                  <a:gd name="connsiteX2" fmla="*/ 7324 w 10000"/>
                  <a:gd name="connsiteY2" fmla="*/ 5635 h 10556"/>
                  <a:gd name="connsiteX3" fmla="*/ 5057 w 10000"/>
                  <a:gd name="connsiteY3" fmla="*/ 4219 h 10556"/>
                  <a:gd name="connsiteX4" fmla="*/ 2883 w 10000"/>
                  <a:gd name="connsiteY4" fmla="*/ 4827 h 10556"/>
                  <a:gd name="connsiteX5" fmla="*/ 1421 w 10000"/>
                  <a:gd name="connsiteY5" fmla="*/ 1259 h 10556"/>
                  <a:gd name="connsiteX6" fmla="*/ 9 w 10000"/>
                  <a:gd name="connsiteY6" fmla="*/ 0 h 10556"/>
                  <a:gd name="connsiteX7" fmla="*/ 0 w 10000"/>
                  <a:gd name="connsiteY7" fmla="*/ 10556 h 10556"/>
                  <a:gd name="connsiteX8" fmla="*/ 9946 w 10000"/>
                  <a:gd name="connsiteY8" fmla="*/ 10556 h 10556"/>
                  <a:gd name="connsiteX9" fmla="*/ 10000 w 10000"/>
                  <a:gd name="connsiteY9" fmla="*/ 6635 h 10556"/>
                  <a:gd name="connsiteX0" fmla="*/ 10000 w 10000"/>
                  <a:gd name="connsiteY0" fmla="*/ 6635 h 10556"/>
                  <a:gd name="connsiteX1" fmla="*/ 8887 w 10000"/>
                  <a:gd name="connsiteY1" fmla="*/ 3501 h 10556"/>
                  <a:gd name="connsiteX2" fmla="*/ 7324 w 10000"/>
                  <a:gd name="connsiteY2" fmla="*/ 5635 h 10556"/>
                  <a:gd name="connsiteX3" fmla="*/ 5057 w 10000"/>
                  <a:gd name="connsiteY3" fmla="*/ 4219 h 10556"/>
                  <a:gd name="connsiteX4" fmla="*/ 2883 w 10000"/>
                  <a:gd name="connsiteY4" fmla="*/ 4827 h 10556"/>
                  <a:gd name="connsiteX5" fmla="*/ 1385 w 10000"/>
                  <a:gd name="connsiteY5" fmla="*/ 842 h 10556"/>
                  <a:gd name="connsiteX6" fmla="*/ 9 w 10000"/>
                  <a:gd name="connsiteY6" fmla="*/ 0 h 10556"/>
                  <a:gd name="connsiteX7" fmla="*/ 0 w 10000"/>
                  <a:gd name="connsiteY7" fmla="*/ 10556 h 10556"/>
                  <a:gd name="connsiteX8" fmla="*/ 9946 w 10000"/>
                  <a:gd name="connsiteY8" fmla="*/ 10556 h 10556"/>
                  <a:gd name="connsiteX9" fmla="*/ 10000 w 10000"/>
                  <a:gd name="connsiteY9" fmla="*/ 6635 h 10556"/>
                  <a:gd name="connsiteX0" fmla="*/ 10000 w 10000"/>
                  <a:gd name="connsiteY0" fmla="*/ 6635 h 10556"/>
                  <a:gd name="connsiteX1" fmla="*/ 8887 w 10000"/>
                  <a:gd name="connsiteY1" fmla="*/ 3501 h 10556"/>
                  <a:gd name="connsiteX2" fmla="*/ 7324 w 10000"/>
                  <a:gd name="connsiteY2" fmla="*/ 5635 h 10556"/>
                  <a:gd name="connsiteX3" fmla="*/ 4354 w 10000"/>
                  <a:gd name="connsiteY3" fmla="*/ 2550 h 10556"/>
                  <a:gd name="connsiteX4" fmla="*/ 2883 w 10000"/>
                  <a:gd name="connsiteY4" fmla="*/ 4827 h 10556"/>
                  <a:gd name="connsiteX5" fmla="*/ 1385 w 10000"/>
                  <a:gd name="connsiteY5" fmla="*/ 842 h 10556"/>
                  <a:gd name="connsiteX6" fmla="*/ 9 w 10000"/>
                  <a:gd name="connsiteY6" fmla="*/ 0 h 10556"/>
                  <a:gd name="connsiteX7" fmla="*/ 0 w 10000"/>
                  <a:gd name="connsiteY7" fmla="*/ 10556 h 10556"/>
                  <a:gd name="connsiteX8" fmla="*/ 9946 w 10000"/>
                  <a:gd name="connsiteY8" fmla="*/ 10556 h 10556"/>
                  <a:gd name="connsiteX9" fmla="*/ 10000 w 10000"/>
                  <a:gd name="connsiteY9" fmla="*/ 6635 h 10556"/>
                  <a:gd name="connsiteX0" fmla="*/ 10000 w 10000"/>
                  <a:gd name="connsiteY0" fmla="*/ 6635 h 10556"/>
                  <a:gd name="connsiteX1" fmla="*/ 8959 w 10000"/>
                  <a:gd name="connsiteY1" fmla="*/ 5309 h 10556"/>
                  <a:gd name="connsiteX2" fmla="*/ 7324 w 10000"/>
                  <a:gd name="connsiteY2" fmla="*/ 5635 h 10556"/>
                  <a:gd name="connsiteX3" fmla="*/ 4354 w 10000"/>
                  <a:gd name="connsiteY3" fmla="*/ 2550 h 10556"/>
                  <a:gd name="connsiteX4" fmla="*/ 2883 w 10000"/>
                  <a:gd name="connsiteY4" fmla="*/ 4827 h 10556"/>
                  <a:gd name="connsiteX5" fmla="*/ 1385 w 10000"/>
                  <a:gd name="connsiteY5" fmla="*/ 842 h 10556"/>
                  <a:gd name="connsiteX6" fmla="*/ 9 w 10000"/>
                  <a:gd name="connsiteY6" fmla="*/ 0 h 10556"/>
                  <a:gd name="connsiteX7" fmla="*/ 0 w 10000"/>
                  <a:gd name="connsiteY7" fmla="*/ 10556 h 10556"/>
                  <a:gd name="connsiteX8" fmla="*/ 9946 w 10000"/>
                  <a:gd name="connsiteY8" fmla="*/ 10556 h 10556"/>
                  <a:gd name="connsiteX9" fmla="*/ 10000 w 10000"/>
                  <a:gd name="connsiteY9" fmla="*/ 6635 h 10556"/>
                  <a:gd name="connsiteX0" fmla="*/ 10000 w 10000"/>
                  <a:gd name="connsiteY0" fmla="*/ 6635 h 10556"/>
                  <a:gd name="connsiteX1" fmla="*/ 8959 w 10000"/>
                  <a:gd name="connsiteY1" fmla="*/ 5309 h 10556"/>
                  <a:gd name="connsiteX2" fmla="*/ 7198 w 10000"/>
                  <a:gd name="connsiteY2" fmla="*/ 7026 h 10556"/>
                  <a:gd name="connsiteX3" fmla="*/ 4354 w 10000"/>
                  <a:gd name="connsiteY3" fmla="*/ 2550 h 10556"/>
                  <a:gd name="connsiteX4" fmla="*/ 2883 w 10000"/>
                  <a:gd name="connsiteY4" fmla="*/ 4827 h 10556"/>
                  <a:gd name="connsiteX5" fmla="*/ 1385 w 10000"/>
                  <a:gd name="connsiteY5" fmla="*/ 842 h 10556"/>
                  <a:gd name="connsiteX6" fmla="*/ 9 w 10000"/>
                  <a:gd name="connsiteY6" fmla="*/ 0 h 10556"/>
                  <a:gd name="connsiteX7" fmla="*/ 0 w 10000"/>
                  <a:gd name="connsiteY7" fmla="*/ 10556 h 10556"/>
                  <a:gd name="connsiteX8" fmla="*/ 9946 w 10000"/>
                  <a:gd name="connsiteY8" fmla="*/ 10556 h 10556"/>
                  <a:gd name="connsiteX9" fmla="*/ 10000 w 10000"/>
                  <a:gd name="connsiteY9" fmla="*/ 6635 h 10556"/>
                  <a:gd name="connsiteX0" fmla="*/ 10000 w 10001"/>
                  <a:gd name="connsiteY0" fmla="*/ 6635 h 10556"/>
                  <a:gd name="connsiteX1" fmla="*/ 8959 w 10001"/>
                  <a:gd name="connsiteY1" fmla="*/ 5309 h 10556"/>
                  <a:gd name="connsiteX2" fmla="*/ 7198 w 10001"/>
                  <a:gd name="connsiteY2" fmla="*/ 7026 h 10556"/>
                  <a:gd name="connsiteX3" fmla="*/ 4354 w 10001"/>
                  <a:gd name="connsiteY3" fmla="*/ 2550 h 10556"/>
                  <a:gd name="connsiteX4" fmla="*/ 2883 w 10001"/>
                  <a:gd name="connsiteY4" fmla="*/ 4827 h 10556"/>
                  <a:gd name="connsiteX5" fmla="*/ 1385 w 10001"/>
                  <a:gd name="connsiteY5" fmla="*/ 842 h 10556"/>
                  <a:gd name="connsiteX6" fmla="*/ 9 w 10001"/>
                  <a:gd name="connsiteY6" fmla="*/ 0 h 10556"/>
                  <a:gd name="connsiteX7" fmla="*/ 0 w 10001"/>
                  <a:gd name="connsiteY7" fmla="*/ 10556 h 10556"/>
                  <a:gd name="connsiteX8" fmla="*/ 10000 w 10001"/>
                  <a:gd name="connsiteY8" fmla="*/ 10556 h 10556"/>
                  <a:gd name="connsiteX9" fmla="*/ 10000 w 10001"/>
                  <a:gd name="connsiteY9" fmla="*/ 6635 h 10556"/>
                  <a:gd name="connsiteX0" fmla="*/ 10000 w 10001"/>
                  <a:gd name="connsiteY0" fmla="*/ 7470 h 10556"/>
                  <a:gd name="connsiteX1" fmla="*/ 8959 w 10001"/>
                  <a:gd name="connsiteY1" fmla="*/ 5309 h 10556"/>
                  <a:gd name="connsiteX2" fmla="*/ 7198 w 10001"/>
                  <a:gd name="connsiteY2" fmla="*/ 7026 h 10556"/>
                  <a:gd name="connsiteX3" fmla="*/ 4354 w 10001"/>
                  <a:gd name="connsiteY3" fmla="*/ 2550 h 10556"/>
                  <a:gd name="connsiteX4" fmla="*/ 2883 w 10001"/>
                  <a:gd name="connsiteY4" fmla="*/ 4827 h 10556"/>
                  <a:gd name="connsiteX5" fmla="*/ 1385 w 10001"/>
                  <a:gd name="connsiteY5" fmla="*/ 842 h 10556"/>
                  <a:gd name="connsiteX6" fmla="*/ 9 w 10001"/>
                  <a:gd name="connsiteY6" fmla="*/ 0 h 10556"/>
                  <a:gd name="connsiteX7" fmla="*/ 0 w 10001"/>
                  <a:gd name="connsiteY7" fmla="*/ 10556 h 10556"/>
                  <a:gd name="connsiteX8" fmla="*/ 10000 w 10001"/>
                  <a:gd name="connsiteY8" fmla="*/ 10556 h 10556"/>
                  <a:gd name="connsiteX9" fmla="*/ 10000 w 10001"/>
                  <a:gd name="connsiteY9" fmla="*/ 7470 h 10556"/>
                  <a:gd name="connsiteX0" fmla="*/ 10000 w 10001"/>
                  <a:gd name="connsiteY0" fmla="*/ 7470 h 10556"/>
                  <a:gd name="connsiteX1" fmla="*/ 8959 w 10001"/>
                  <a:gd name="connsiteY1" fmla="*/ 5865 h 10556"/>
                  <a:gd name="connsiteX2" fmla="*/ 7198 w 10001"/>
                  <a:gd name="connsiteY2" fmla="*/ 7026 h 10556"/>
                  <a:gd name="connsiteX3" fmla="*/ 4354 w 10001"/>
                  <a:gd name="connsiteY3" fmla="*/ 2550 h 10556"/>
                  <a:gd name="connsiteX4" fmla="*/ 2883 w 10001"/>
                  <a:gd name="connsiteY4" fmla="*/ 4827 h 10556"/>
                  <a:gd name="connsiteX5" fmla="*/ 1385 w 10001"/>
                  <a:gd name="connsiteY5" fmla="*/ 842 h 10556"/>
                  <a:gd name="connsiteX6" fmla="*/ 9 w 10001"/>
                  <a:gd name="connsiteY6" fmla="*/ 0 h 10556"/>
                  <a:gd name="connsiteX7" fmla="*/ 0 w 10001"/>
                  <a:gd name="connsiteY7" fmla="*/ 10556 h 10556"/>
                  <a:gd name="connsiteX8" fmla="*/ 10000 w 10001"/>
                  <a:gd name="connsiteY8" fmla="*/ 10556 h 10556"/>
                  <a:gd name="connsiteX9" fmla="*/ 10000 w 10001"/>
                  <a:gd name="connsiteY9" fmla="*/ 7470 h 10556"/>
                  <a:gd name="connsiteX0" fmla="*/ 9993 w 9994"/>
                  <a:gd name="connsiteY0" fmla="*/ 7470 h 10556"/>
                  <a:gd name="connsiteX1" fmla="*/ 8952 w 9994"/>
                  <a:gd name="connsiteY1" fmla="*/ 5865 h 10556"/>
                  <a:gd name="connsiteX2" fmla="*/ 7191 w 9994"/>
                  <a:gd name="connsiteY2" fmla="*/ 7026 h 10556"/>
                  <a:gd name="connsiteX3" fmla="*/ 4347 w 9994"/>
                  <a:gd name="connsiteY3" fmla="*/ 2550 h 10556"/>
                  <a:gd name="connsiteX4" fmla="*/ 2876 w 9994"/>
                  <a:gd name="connsiteY4" fmla="*/ 4827 h 10556"/>
                  <a:gd name="connsiteX5" fmla="*/ 1378 w 9994"/>
                  <a:gd name="connsiteY5" fmla="*/ 842 h 10556"/>
                  <a:gd name="connsiteX6" fmla="*/ 2 w 9994"/>
                  <a:gd name="connsiteY6" fmla="*/ 0 h 10556"/>
                  <a:gd name="connsiteX7" fmla="*/ 29 w 9994"/>
                  <a:gd name="connsiteY7" fmla="*/ 8887 h 10556"/>
                  <a:gd name="connsiteX8" fmla="*/ 9993 w 9994"/>
                  <a:gd name="connsiteY8" fmla="*/ 10556 h 10556"/>
                  <a:gd name="connsiteX9" fmla="*/ 9993 w 9994"/>
                  <a:gd name="connsiteY9" fmla="*/ 7470 h 10556"/>
                  <a:gd name="connsiteX0" fmla="*/ 9999 w 9999"/>
                  <a:gd name="connsiteY0" fmla="*/ 7077 h 8550"/>
                  <a:gd name="connsiteX1" fmla="*/ 8957 w 9999"/>
                  <a:gd name="connsiteY1" fmla="*/ 5556 h 8550"/>
                  <a:gd name="connsiteX2" fmla="*/ 7195 w 9999"/>
                  <a:gd name="connsiteY2" fmla="*/ 6656 h 8550"/>
                  <a:gd name="connsiteX3" fmla="*/ 4350 w 9999"/>
                  <a:gd name="connsiteY3" fmla="*/ 2416 h 8550"/>
                  <a:gd name="connsiteX4" fmla="*/ 2878 w 9999"/>
                  <a:gd name="connsiteY4" fmla="*/ 4573 h 8550"/>
                  <a:gd name="connsiteX5" fmla="*/ 1379 w 9999"/>
                  <a:gd name="connsiteY5" fmla="*/ 798 h 8550"/>
                  <a:gd name="connsiteX6" fmla="*/ 2 w 9999"/>
                  <a:gd name="connsiteY6" fmla="*/ 0 h 8550"/>
                  <a:gd name="connsiteX7" fmla="*/ 29 w 9999"/>
                  <a:gd name="connsiteY7" fmla="*/ 8419 h 8550"/>
                  <a:gd name="connsiteX8" fmla="*/ 9891 w 9999"/>
                  <a:gd name="connsiteY8" fmla="*/ 8550 h 8550"/>
                  <a:gd name="connsiteX9" fmla="*/ 9999 w 9999"/>
                  <a:gd name="connsiteY9" fmla="*/ 7077 h 8550"/>
                  <a:gd name="connsiteX0" fmla="*/ 10000 w 10000"/>
                  <a:gd name="connsiteY0" fmla="*/ 8277 h 9847"/>
                  <a:gd name="connsiteX1" fmla="*/ 8958 w 10000"/>
                  <a:gd name="connsiteY1" fmla="*/ 6498 h 9847"/>
                  <a:gd name="connsiteX2" fmla="*/ 7196 w 10000"/>
                  <a:gd name="connsiteY2" fmla="*/ 7785 h 9847"/>
                  <a:gd name="connsiteX3" fmla="*/ 4350 w 10000"/>
                  <a:gd name="connsiteY3" fmla="*/ 2826 h 9847"/>
                  <a:gd name="connsiteX4" fmla="*/ 2878 w 10000"/>
                  <a:gd name="connsiteY4" fmla="*/ 5349 h 9847"/>
                  <a:gd name="connsiteX5" fmla="*/ 1379 w 10000"/>
                  <a:gd name="connsiteY5" fmla="*/ 933 h 9847"/>
                  <a:gd name="connsiteX6" fmla="*/ 2 w 10000"/>
                  <a:gd name="connsiteY6" fmla="*/ 0 h 9847"/>
                  <a:gd name="connsiteX7" fmla="*/ 29 w 10000"/>
                  <a:gd name="connsiteY7" fmla="*/ 9847 h 9847"/>
                  <a:gd name="connsiteX8" fmla="*/ 9982 w 10000"/>
                  <a:gd name="connsiteY8" fmla="*/ 9538 h 9847"/>
                  <a:gd name="connsiteX9" fmla="*/ 10000 w 10000"/>
                  <a:gd name="connsiteY9" fmla="*/ 8277 h 9847"/>
                  <a:gd name="connsiteX0" fmla="*/ 10000 w 10036"/>
                  <a:gd name="connsiteY0" fmla="*/ 8406 h 10000"/>
                  <a:gd name="connsiteX1" fmla="*/ 8958 w 10036"/>
                  <a:gd name="connsiteY1" fmla="*/ 6599 h 10000"/>
                  <a:gd name="connsiteX2" fmla="*/ 7196 w 10036"/>
                  <a:gd name="connsiteY2" fmla="*/ 7906 h 10000"/>
                  <a:gd name="connsiteX3" fmla="*/ 4350 w 10036"/>
                  <a:gd name="connsiteY3" fmla="*/ 2870 h 10000"/>
                  <a:gd name="connsiteX4" fmla="*/ 2878 w 10036"/>
                  <a:gd name="connsiteY4" fmla="*/ 5432 h 10000"/>
                  <a:gd name="connsiteX5" fmla="*/ 1379 w 10036"/>
                  <a:gd name="connsiteY5" fmla="*/ 947 h 10000"/>
                  <a:gd name="connsiteX6" fmla="*/ 2 w 10036"/>
                  <a:gd name="connsiteY6" fmla="*/ 0 h 10000"/>
                  <a:gd name="connsiteX7" fmla="*/ 29 w 10036"/>
                  <a:gd name="connsiteY7" fmla="*/ 10000 h 10000"/>
                  <a:gd name="connsiteX8" fmla="*/ 10036 w 10036"/>
                  <a:gd name="connsiteY8" fmla="*/ 9686 h 10000"/>
                  <a:gd name="connsiteX9" fmla="*/ 10000 w 10036"/>
                  <a:gd name="connsiteY9" fmla="*/ 8406 h 10000"/>
                  <a:gd name="connsiteX0" fmla="*/ 9964 w 10036"/>
                  <a:gd name="connsiteY0" fmla="*/ 8406 h 10000"/>
                  <a:gd name="connsiteX1" fmla="*/ 8958 w 10036"/>
                  <a:gd name="connsiteY1" fmla="*/ 6599 h 10000"/>
                  <a:gd name="connsiteX2" fmla="*/ 7196 w 10036"/>
                  <a:gd name="connsiteY2" fmla="*/ 7906 h 10000"/>
                  <a:gd name="connsiteX3" fmla="*/ 4350 w 10036"/>
                  <a:gd name="connsiteY3" fmla="*/ 2870 h 10000"/>
                  <a:gd name="connsiteX4" fmla="*/ 2878 w 10036"/>
                  <a:gd name="connsiteY4" fmla="*/ 5432 h 10000"/>
                  <a:gd name="connsiteX5" fmla="*/ 1379 w 10036"/>
                  <a:gd name="connsiteY5" fmla="*/ 947 h 10000"/>
                  <a:gd name="connsiteX6" fmla="*/ 2 w 10036"/>
                  <a:gd name="connsiteY6" fmla="*/ 0 h 10000"/>
                  <a:gd name="connsiteX7" fmla="*/ 29 w 10036"/>
                  <a:gd name="connsiteY7" fmla="*/ 10000 h 10000"/>
                  <a:gd name="connsiteX8" fmla="*/ 10036 w 10036"/>
                  <a:gd name="connsiteY8" fmla="*/ 9686 h 10000"/>
                  <a:gd name="connsiteX9" fmla="*/ 9964 w 10036"/>
                  <a:gd name="connsiteY9" fmla="*/ 8406 h 10000"/>
                  <a:gd name="connsiteX0" fmla="*/ 9964 w 9982"/>
                  <a:gd name="connsiteY0" fmla="*/ 8406 h 10000"/>
                  <a:gd name="connsiteX1" fmla="*/ 8958 w 9982"/>
                  <a:gd name="connsiteY1" fmla="*/ 6599 h 10000"/>
                  <a:gd name="connsiteX2" fmla="*/ 7196 w 9982"/>
                  <a:gd name="connsiteY2" fmla="*/ 7906 h 10000"/>
                  <a:gd name="connsiteX3" fmla="*/ 4350 w 9982"/>
                  <a:gd name="connsiteY3" fmla="*/ 2870 h 10000"/>
                  <a:gd name="connsiteX4" fmla="*/ 2878 w 9982"/>
                  <a:gd name="connsiteY4" fmla="*/ 5432 h 10000"/>
                  <a:gd name="connsiteX5" fmla="*/ 1379 w 9982"/>
                  <a:gd name="connsiteY5" fmla="*/ 947 h 10000"/>
                  <a:gd name="connsiteX6" fmla="*/ 2 w 9982"/>
                  <a:gd name="connsiteY6" fmla="*/ 0 h 10000"/>
                  <a:gd name="connsiteX7" fmla="*/ 29 w 9982"/>
                  <a:gd name="connsiteY7" fmla="*/ 10000 h 10000"/>
                  <a:gd name="connsiteX8" fmla="*/ 9982 w 9982"/>
                  <a:gd name="connsiteY8" fmla="*/ 9529 h 10000"/>
                  <a:gd name="connsiteX9" fmla="*/ 9964 w 9982"/>
                  <a:gd name="connsiteY9" fmla="*/ 8406 h 10000"/>
                  <a:gd name="connsiteX0" fmla="*/ 9981 w 9999"/>
                  <a:gd name="connsiteY0" fmla="*/ 8406 h 9774"/>
                  <a:gd name="connsiteX1" fmla="*/ 8973 w 9999"/>
                  <a:gd name="connsiteY1" fmla="*/ 6599 h 9774"/>
                  <a:gd name="connsiteX2" fmla="*/ 7208 w 9999"/>
                  <a:gd name="connsiteY2" fmla="*/ 7906 h 9774"/>
                  <a:gd name="connsiteX3" fmla="*/ 4357 w 9999"/>
                  <a:gd name="connsiteY3" fmla="*/ 2870 h 9774"/>
                  <a:gd name="connsiteX4" fmla="*/ 2882 w 9999"/>
                  <a:gd name="connsiteY4" fmla="*/ 5432 h 9774"/>
                  <a:gd name="connsiteX5" fmla="*/ 1380 w 9999"/>
                  <a:gd name="connsiteY5" fmla="*/ 947 h 9774"/>
                  <a:gd name="connsiteX6" fmla="*/ 1 w 9999"/>
                  <a:gd name="connsiteY6" fmla="*/ 0 h 9774"/>
                  <a:gd name="connsiteX7" fmla="*/ 408 w 9999"/>
                  <a:gd name="connsiteY7" fmla="*/ 6243 h 9774"/>
                  <a:gd name="connsiteX8" fmla="*/ 9999 w 9999"/>
                  <a:gd name="connsiteY8" fmla="*/ 9529 h 9774"/>
                  <a:gd name="connsiteX9" fmla="*/ 9981 w 9999"/>
                  <a:gd name="connsiteY9" fmla="*/ 8406 h 9774"/>
                  <a:gd name="connsiteX0" fmla="*/ 10026 w 10044"/>
                  <a:gd name="connsiteY0" fmla="*/ 8600 h 10070"/>
                  <a:gd name="connsiteX1" fmla="*/ 9018 w 10044"/>
                  <a:gd name="connsiteY1" fmla="*/ 6752 h 10070"/>
                  <a:gd name="connsiteX2" fmla="*/ 7253 w 10044"/>
                  <a:gd name="connsiteY2" fmla="*/ 8089 h 10070"/>
                  <a:gd name="connsiteX3" fmla="*/ 4401 w 10044"/>
                  <a:gd name="connsiteY3" fmla="*/ 2936 h 10070"/>
                  <a:gd name="connsiteX4" fmla="*/ 2926 w 10044"/>
                  <a:gd name="connsiteY4" fmla="*/ 5558 h 10070"/>
                  <a:gd name="connsiteX5" fmla="*/ 1424 w 10044"/>
                  <a:gd name="connsiteY5" fmla="*/ 969 h 10070"/>
                  <a:gd name="connsiteX6" fmla="*/ 45 w 10044"/>
                  <a:gd name="connsiteY6" fmla="*/ 0 h 10070"/>
                  <a:gd name="connsiteX7" fmla="*/ 0 w 10044"/>
                  <a:gd name="connsiteY7" fmla="*/ 10070 h 10070"/>
                  <a:gd name="connsiteX8" fmla="*/ 10044 w 10044"/>
                  <a:gd name="connsiteY8" fmla="*/ 9749 h 10070"/>
                  <a:gd name="connsiteX9" fmla="*/ 10026 w 10044"/>
                  <a:gd name="connsiteY9" fmla="*/ 8600 h 10070"/>
                  <a:gd name="connsiteX0" fmla="*/ 9982 w 10000"/>
                  <a:gd name="connsiteY0" fmla="*/ 8600 h 9999"/>
                  <a:gd name="connsiteX1" fmla="*/ 8974 w 10000"/>
                  <a:gd name="connsiteY1" fmla="*/ 6752 h 9999"/>
                  <a:gd name="connsiteX2" fmla="*/ 7209 w 10000"/>
                  <a:gd name="connsiteY2" fmla="*/ 8089 h 9999"/>
                  <a:gd name="connsiteX3" fmla="*/ 4357 w 10000"/>
                  <a:gd name="connsiteY3" fmla="*/ 2936 h 9999"/>
                  <a:gd name="connsiteX4" fmla="*/ 2882 w 10000"/>
                  <a:gd name="connsiteY4" fmla="*/ 5558 h 9999"/>
                  <a:gd name="connsiteX5" fmla="*/ 1380 w 10000"/>
                  <a:gd name="connsiteY5" fmla="*/ 969 h 9999"/>
                  <a:gd name="connsiteX6" fmla="*/ 1 w 10000"/>
                  <a:gd name="connsiteY6" fmla="*/ 0 h 9999"/>
                  <a:gd name="connsiteX7" fmla="*/ 245 w 10000"/>
                  <a:gd name="connsiteY7" fmla="*/ 8469 h 9999"/>
                  <a:gd name="connsiteX8" fmla="*/ 10000 w 10000"/>
                  <a:gd name="connsiteY8" fmla="*/ 9749 h 9999"/>
                  <a:gd name="connsiteX9" fmla="*/ 9982 w 10000"/>
                  <a:gd name="connsiteY9" fmla="*/ 8600 h 9999"/>
                  <a:gd name="connsiteX0" fmla="*/ 9982 w 10000"/>
                  <a:gd name="connsiteY0" fmla="*/ 8601 h 10072"/>
                  <a:gd name="connsiteX1" fmla="*/ 8974 w 10000"/>
                  <a:gd name="connsiteY1" fmla="*/ 6753 h 10072"/>
                  <a:gd name="connsiteX2" fmla="*/ 7209 w 10000"/>
                  <a:gd name="connsiteY2" fmla="*/ 8090 h 10072"/>
                  <a:gd name="connsiteX3" fmla="*/ 4357 w 10000"/>
                  <a:gd name="connsiteY3" fmla="*/ 2936 h 10072"/>
                  <a:gd name="connsiteX4" fmla="*/ 2882 w 10000"/>
                  <a:gd name="connsiteY4" fmla="*/ 5559 h 10072"/>
                  <a:gd name="connsiteX5" fmla="*/ 1380 w 10000"/>
                  <a:gd name="connsiteY5" fmla="*/ 969 h 10072"/>
                  <a:gd name="connsiteX6" fmla="*/ 1 w 10000"/>
                  <a:gd name="connsiteY6" fmla="*/ 0 h 10072"/>
                  <a:gd name="connsiteX7" fmla="*/ 28 w 10000"/>
                  <a:gd name="connsiteY7" fmla="*/ 10072 h 10072"/>
                  <a:gd name="connsiteX8" fmla="*/ 10000 w 10000"/>
                  <a:gd name="connsiteY8" fmla="*/ 9750 h 10072"/>
                  <a:gd name="connsiteX9" fmla="*/ 9982 w 10000"/>
                  <a:gd name="connsiteY9" fmla="*/ 8601 h 10072"/>
                  <a:gd name="connsiteX0" fmla="*/ 9954 w 9972"/>
                  <a:gd name="connsiteY0" fmla="*/ 8761 h 10232"/>
                  <a:gd name="connsiteX1" fmla="*/ 8946 w 9972"/>
                  <a:gd name="connsiteY1" fmla="*/ 6913 h 10232"/>
                  <a:gd name="connsiteX2" fmla="*/ 7181 w 9972"/>
                  <a:gd name="connsiteY2" fmla="*/ 8250 h 10232"/>
                  <a:gd name="connsiteX3" fmla="*/ 4329 w 9972"/>
                  <a:gd name="connsiteY3" fmla="*/ 3096 h 10232"/>
                  <a:gd name="connsiteX4" fmla="*/ 2854 w 9972"/>
                  <a:gd name="connsiteY4" fmla="*/ 5719 h 10232"/>
                  <a:gd name="connsiteX5" fmla="*/ 1352 w 9972"/>
                  <a:gd name="connsiteY5" fmla="*/ 1129 h 10232"/>
                  <a:gd name="connsiteX6" fmla="*/ 9 w 9972"/>
                  <a:gd name="connsiteY6" fmla="*/ 0 h 10232"/>
                  <a:gd name="connsiteX7" fmla="*/ 0 w 9972"/>
                  <a:gd name="connsiteY7" fmla="*/ 10232 h 10232"/>
                  <a:gd name="connsiteX8" fmla="*/ 9972 w 9972"/>
                  <a:gd name="connsiteY8" fmla="*/ 9910 h 10232"/>
                  <a:gd name="connsiteX9" fmla="*/ 9954 w 9972"/>
                  <a:gd name="connsiteY9" fmla="*/ 8761 h 10232"/>
                  <a:gd name="connsiteX0" fmla="*/ 9946 w 10000"/>
                  <a:gd name="connsiteY0" fmla="*/ 9032 h 10335"/>
                  <a:gd name="connsiteX1" fmla="*/ 8971 w 10000"/>
                  <a:gd name="connsiteY1" fmla="*/ 6756 h 10335"/>
                  <a:gd name="connsiteX2" fmla="*/ 7201 w 10000"/>
                  <a:gd name="connsiteY2" fmla="*/ 8063 h 10335"/>
                  <a:gd name="connsiteX3" fmla="*/ 4341 w 10000"/>
                  <a:gd name="connsiteY3" fmla="*/ 3026 h 10335"/>
                  <a:gd name="connsiteX4" fmla="*/ 2862 w 10000"/>
                  <a:gd name="connsiteY4" fmla="*/ 5589 h 10335"/>
                  <a:gd name="connsiteX5" fmla="*/ 1356 w 10000"/>
                  <a:gd name="connsiteY5" fmla="*/ 1103 h 10335"/>
                  <a:gd name="connsiteX6" fmla="*/ 9 w 10000"/>
                  <a:gd name="connsiteY6" fmla="*/ 0 h 10335"/>
                  <a:gd name="connsiteX7" fmla="*/ 0 w 10000"/>
                  <a:gd name="connsiteY7" fmla="*/ 10000 h 10335"/>
                  <a:gd name="connsiteX8" fmla="*/ 10000 w 10000"/>
                  <a:gd name="connsiteY8" fmla="*/ 9685 h 10335"/>
                  <a:gd name="connsiteX9" fmla="*/ 9946 w 10000"/>
                  <a:gd name="connsiteY9" fmla="*/ 9032 h 10335"/>
                  <a:gd name="connsiteX0" fmla="*/ 10055 w 10055"/>
                  <a:gd name="connsiteY0" fmla="*/ 9345 h 10608"/>
                  <a:gd name="connsiteX1" fmla="*/ 8971 w 10055"/>
                  <a:gd name="connsiteY1" fmla="*/ 6756 h 10608"/>
                  <a:gd name="connsiteX2" fmla="*/ 7201 w 10055"/>
                  <a:gd name="connsiteY2" fmla="*/ 8063 h 10608"/>
                  <a:gd name="connsiteX3" fmla="*/ 4341 w 10055"/>
                  <a:gd name="connsiteY3" fmla="*/ 3026 h 10608"/>
                  <a:gd name="connsiteX4" fmla="*/ 2862 w 10055"/>
                  <a:gd name="connsiteY4" fmla="*/ 5589 h 10608"/>
                  <a:gd name="connsiteX5" fmla="*/ 1356 w 10055"/>
                  <a:gd name="connsiteY5" fmla="*/ 1103 h 10608"/>
                  <a:gd name="connsiteX6" fmla="*/ 9 w 10055"/>
                  <a:gd name="connsiteY6" fmla="*/ 0 h 10608"/>
                  <a:gd name="connsiteX7" fmla="*/ 0 w 10055"/>
                  <a:gd name="connsiteY7" fmla="*/ 10000 h 10608"/>
                  <a:gd name="connsiteX8" fmla="*/ 10000 w 10055"/>
                  <a:gd name="connsiteY8" fmla="*/ 9685 h 10608"/>
                  <a:gd name="connsiteX9" fmla="*/ 10055 w 10055"/>
                  <a:gd name="connsiteY9" fmla="*/ 9345 h 10608"/>
                  <a:gd name="connsiteX0" fmla="*/ 10055 w 10055"/>
                  <a:gd name="connsiteY0" fmla="*/ 9502 h 10746"/>
                  <a:gd name="connsiteX1" fmla="*/ 8971 w 10055"/>
                  <a:gd name="connsiteY1" fmla="*/ 6756 h 10746"/>
                  <a:gd name="connsiteX2" fmla="*/ 7201 w 10055"/>
                  <a:gd name="connsiteY2" fmla="*/ 8063 h 10746"/>
                  <a:gd name="connsiteX3" fmla="*/ 4341 w 10055"/>
                  <a:gd name="connsiteY3" fmla="*/ 3026 h 10746"/>
                  <a:gd name="connsiteX4" fmla="*/ 2862 w 10055"/>
                  <a:gd name="connsiteY4" fmla="*/ 5589 h 10746"/>
                  <a:gd name="connsiteX5" fmla="*/ 1356 w 10055"/>
                  <a:gd name="connsiteY5" fmla="*/ 1103 h 10746"/>
                  <a:gd name="connsiteX6" fmla="*/ 9 w 10055"/>
                  <a:gd name="connsiteY6" fmla="*/ 0 h 10746"/>
                  <a:gd name="connsiteX7" fmla="*/ 0 w 10055"/>
                  <a:gd name="connsiteY7" fmla="*/ 10000 h 10746"/>
                  <a:gd name="connsiteX8" fmla="*/ 10000 w 10055"/>
                  <a:gd name="connsiteY8" fmla="*/ 9685 h 10746"/>
                  <a:gd name="connsiteX9" fmla="*/ 10055 w 10055"/>
                  <a:gd name="connsiteY9" fmla="*/ 9502 h 10746"/>
                  <a:gd name="connsiteX0" fmla="*/ 10001 w 10001"/>
                  <a:gd name="connsiteY0" fmla="*/ 9502 h 10746"/>
                  <a:gd name="connsiteX1" fmla="*/ 8971 w 10001"/>
                  <a:gd name="connsiteY1" fmla="*/ 6756 h 10746"/>
                  <a:gd name="connsiteX2" fmla="*/ 7201 w 10001"/>
                  <a:gd name="connsiteY2" fmla="*/ 8063 h 10746"/>
                  <a:gd name="connsiteX3" fmla="*/ 4341 w 10001"/>
                  <a:gd name="connsiteY3" fmla="*/ 3026 h 10746"/>
                  <a:gd name="connsiteX4" fmla="*/ 2862 w 10001"/>
                  <a:gd name="connsiteY4" fmla="*/ 5589 h 10746"/>
                  <a:gd name="connsiteX5" fmla="*/ 1356 w 10001"/>
                  <a:gd name="connsiteY5" fmla="*/ 1103 h 10746"/>
                  <a:gd name="connsiteX6" fmla="*/ 9 w 10001"/>
                  <a:gd name="connsiteY6" fmla="*/ 0 h 10746"/>
                  <a:gd name="connsiteX7" fmla="*/ 0 w 10001"/>
                  <a:gd name="connsiteY7" fmla="*/ 10000 h 10746"/>
                  <a:gd name="connsiteX8" fmla="*/ 10000 w 10001"/>
                  <a:gd name="connsiteY8" fmla="*/ 9685 h 10746"/>
                  <a:gd name="connsiteX9" fmla="*/ 10001 w 10001"/>
                  <a:gd name="connsiteY9" fmla="*/ 9502 h 10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01" h="10746">
                    <a:moveTo>
                      <a:pt x="10001" y="9502"/>
                    </a:moveTo>
                    <a:lnTo>
                      <a:pt x="8971" y="6756"/>
                    </a:lnTo>
                    <a:lnTo>
                      <a:pt x="7201" y="8063"/>
                    </a:lnTo>
                    <a:lnTo>
                      <a:pt x="4341" y="3026"/>
                    </a:lnTo>
                    <a:lnTo>
                      <a:pt x="2862" y="5589"/>
                    </a:lnTo>
                    <a:lnTo>
                      <a:pt x="1356" y="1103"/>
                    </a:lnTo>
                    <a:lnTo>
                      <a:pt x="9" y="0"/>
                    </a:lnTo>
                    <a:cubicBezTo>
                      <a:pt x="0" y="4585"/>
                      <a:pt x="9" y="5414"/>
                      <a:pt x="0" y="10000"/>
                    </a:cubicBezTo>
                    <a:lnTo>
                      <a:pt x="10000" y="9685"/>
                    </a:lnTo>
                    <a:cubicBezTo>
                      <a:pt x="10006" y="5448"/>
                      <a:pt x="9995" y="13738"/>
                      <a:pt x="10001" y="9502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aseline="-25000"/>
              </a:p>
            </p:txBody>
          </p:sp>
          <p:sp>
            <p:nvSpPr>
              <p:cNvPr id="19" name="AutoShape 16">
                <a:extLst>
                  <a:ext uri="{FF2B5EF4-FFF2-40B4-BE49-F238E27FC236}">
                    <a16:creationId xmlns:a16="http://schemas.microsoft.com/office/drawing/2014/main" id="{9E86FCB1-56C3-42A5-B0DC-AE03D4F5AEC7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410325" y="1501775"/>
                <a:ext cx="5353050" cy="4441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6A0C32D4-0A7F-40B1-AF4A-F672CC81C757}"/>
                </a:ext>
              </a:extLst>
            </p:cNvPr>
            <p:cNvGrpSpPr/>
            <p:nvPr/>
          </p:nvGrpSpPr>
          <p:grpSpPr>
            <a:xfrm>
              <a:off x="350047" y="1568984"/>
              <a:ext cx="5460144" cy="4598980"/>
              <a:chOff x="6208602" y="1568984"/>
              <a:chExt cx="5460144" cy="4598980"/>
            </a:xfrm>
          </p:grpSpPr>
          <p:grpSp>
            <p:nvGrpSpPr>
              <p:cNvPr id="6" name="Группа 5">
                <a:extLst>
                  <a:ext uri="{FF2B5EF4-FFF2-40B4-BE49-F238E27FC236}">
                    <a16:creationId xmlns:a16="http://schemas.microsoft.com/office/drawing/2014/main" id="{BE851E17-42EC-436E-ADA2-6BAFE999D02C}"/>
                  </a:ext>
                </a:extLst>
              </p:cNvPr>
              <p:cNvGrpSpPr/>
              <p:nvPr/>
            </p:nvGrpSpPr>
            <p:grpSpPr>
              <a:xfrm>
                <a:off x="6405563" y="1568984"/>
                <a:ext cx="5263183" cy="4379379"/>
                <a:chOff x="6405563" y="1568984"/>
                <a:chExt cx="5263183" cy="4379379"/>
              </a:xfrm>
            </p:grpSpPr>
            <p:sp>
              <p:nvSpPr>
                <p:cNvPr id="12" name="Line 32">
                  <a:extLst>
                    <a:ext uri="{FF2B5EF4-FFF2-40B4-BE49-F238E27FC236}">
                      <a16:creationId xmlns:a16="http://schemas.microsoft.com/office/drawing/2014/main" id="{E7059FA9-9260-49A6-BB3C-A09D6D1964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88113" y="1568984"/>
                  <a:ext cx="0" cy="4379379"/>
                </a:xfrm>
                <a:prstGeom prst="line">
                  <a:avLst/>
                </a:prstGeom>
                <a:noFill/>
                <a:ln w="6350" cap="flat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" name="Line 33">
                  <a:extLst>
                    <a:ext uri="{FF2B5EF4-FFF2-40B4-BE49-F238E27FC236}">
                      <a16:creationId xmlns:a16="http://schemas.microsoft.com/office/drawing/2014/main" id="{318B1583-D5DF-4F35-B26B-56193E50B6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405563" y="5861126"/>
                  <a:ext cx="5263183" cy="4687"/>
                </a:xfrm>
                <a:prstGeom prst="line">
                  <a:avLst/>
                </a:prstGeom>
                <a:noFill/>
                <a:ln w="6350" cap="flat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782E8D00-0924-4FB3-BBB3-C7143D2D4DA7}"/>
                  </a:ext>
                </a:extLst>
              </p:cNvPr>
              <p:cNvSpPr/>
              <p:nvPr/>
            </p:nvSpPr>
            <p:spPr>
              <a:xfrm>
                <a:off x="6208602" y="5816777"/>
                <a:ext cx="288245" cy="3511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>
                    <a:solidFill>
                      <a:schemeClr val="bg1">
                        <a:lumMod val="85000"/>
                      </a:schemeClr>
                    </a:solidFill>
                    <a:latin typeface="Akrobat Bold" panose="00000800000000000000" pitchFamily="50" charset="-52"/>
                  </a:rPr>
                  <a:t>0</a:t>
                </a:r>
              </a:p>
            </p:txBody>
          </p:sp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02704B44-B2A4-48A1-9F05-A864EA12BFD9}"/>
                  </a:ext>
                </a:extLst>
              </p:cNvPr>
              <p:cNvSpPr/>
              <p:nvPr/>
            </p:nvSpPr>
            <p:spPr>
              <a:xfrm>
                <a:off x="10915175" y="3043615"/>
                <a:ext cx="631244" cy="329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b="1" dirty="0">
                    <a:solidFill>
                      <a:schemeClr val="bg1"/>
                    </a:solidFill>
                  </a:rPr>
                  <a:t>38%</a:t>
                </a:r>
              </a:p>
            </p:txBody>
          </p:sp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87081DB6-9D52-412A-AF67-FC07A990406D}"/>
                  </a:ext>
                </a:extLst>
              </p:cNvPr>
              <p:cNvSpPr/>
              <p:nvPr/>
            </p:nvSpPr>
            <p:spPr>
              <a:xfrm>
                <a:off x="10599552" y="4326189"/>
                <a:ext cx="631244" cy="329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b="1" dirty="0">
                    <a:solidFill>
                      <a:schemeClr val="bg1"/>
                    </a:solidFill>
                  </a:rPr>
                  <a:t>25%</a:t>
                </a:r>
              </a:p>
            </p:txBody>
          </p:sp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FB33EBA2-BDA5-485D-B478-9B5217B8952F}"/>
                  </a:ext>
                </a:extLst>
              </p:cNvPr>
              <p:cNvSpPr/>
              <p:nvPr/>
            </p:nvSpPr>
            <p:spPr>
              <a:xfrm>
                <a:off x="9980271" y="5301139"/>
                <a:ext cx="631244" cy="329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b="1" dirty="0">
                    <a:solidFill>
                      <a:schemeClr val="bg1"/>
                    </a:solidFill>
                  </a:rPr>
                  <a:t>20%</a:t>
                </a:r>
              </a:p>
            </p:txBody>
          </p:sp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67714F0E-811E-4883-B9B6-04AF8512BC8E}"/>
                  </a:ext>
                </a:extLst>
              </p:cNvPr>
              <p:cNvSpPr/>
              <p:nvPr/>
            </p:nvSpPr>
            <p:spPr>
              <a:xfrm>
                <a:off x="8664742" y="5066688"/>
                <a:ext cx="631244" cy="329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b="1" dirty="0">
                    <a:solidFill>
                      <a:schemeClr val="bg1"/>
                    </a:solidFill>
                  </a:rPr>
                  <a:t>10%</a:t>
                </a:r>
              </a:p>
            </p:txBody>
          </p:sp>
        </p:grpSp>
      </p:grpSp>
      <p:grpSp>
        <p:nvGrpSpPr>
          <p:cNvPr id="30" name="Группа 29"/>
          <p:cNvGrpSpPr/>
          <p:nvPr/>
        </p:nvGrpSpPr>
        <p:grpSpPr>
          <a:xfrm>
            <a:off x="1059730" y="1543711"/>
            <a:ext cx="3313304" cy="1996452"/>
            <a:chOff x="7326456" y="1670052"/>
            <a:chExt cx="3313304" cy="1993219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1E8B0090-8871-499E-96BB-08762DD16696}"/>
                </a:ext>
              </a:extLst>
            </p:cNvPr>
            <p:cNvSpPr/>
            <p:nvPr/>
          </p:nvSpPr>
          <p:spPr>
            <a:xfrm>
              <a:off x="7838412" y="2185411"/>
              <a:ext cx="28013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1200" dirty="0">
                  <a:solidFill>
                    <a:srgbClr val="001C74"/>
                  </a:solidFill>
                </a:rPr>
                <a:t>Замечания по гармонизации требований и определений</a:t>
              </a: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728C1DA9-533B-445F-B376-2175F5DC08F2}"/>
                </a:ext>
              </a:extLst>
            </p:cNvPr>
            <p:cNvSpPr/>
            <p:nvPr/>
          </p:nvSpPr>
          <p:spPr>
            <a:xfrm>
              <a:off x="7838412" y="1670052"/>
              <a:ext cx="28013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1200" dirty="0">
                  <a:solidFill>
                    <a:srgbClr val="001C74"/>
                  </a:solidFill>
                </a:rPr>
                <a:t>Некорректные требования, изложенные в проектах</a:t>
              </a: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62F7BF42-8CC4-4D6C-A127-8196057AB91D}"/>
                </a:ext>
              </a:extLst>
            </p:cNvPr>
            <p:cNvSpPr/>
            <p:nvPr/>
          </p:nvSpPr>
          <p:spPr>
            <a:xfrm>
              <a:off x="7756074" y="3386272"/>
              <a:ext cx="280134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1200" dirty="0">
                  <a:solidFill>
                    <a:srgbClr val="001C74"/>
                  </a:solidFill>
                </a:rPr>
                <a:t>  Структура и изложение</a:t>
              </a: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5223BDEB-4A75-4D71-80EA-832FCF38DDBC}"/>
                </a:ext>
              </a:extLst>
            </p:cNvPr>
            <p:cNvSpPr/>
            <p:nvPr/>
          </p:nvSpPr>
          <p:spPr>
            <a:xfrm>
              <a:off x="7838412" y="2761810"/>
              <a:ext cx="28013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1200" dirty="0">
                  <a:solidFill>
                    <a:srgbClr val="001C74"/>
                  </a:solidFill>
                </a:rPr>
                <a:t>Замечания по отсутствию методик, критериев оценки </a:t>
              </a:r>
              <a:r>
                <a:rPr lang="ru-RU" sz="1200" dirty="0" err="1">
                  <a:solidFill>
                    <a:srgbClr val="001C74"/>
                  </a:solidFill>
                </a:rPr>
                <a:t>итд</a:t>
              </a:r>
              <a:endParaRPr lang="ru-RU" sz="1200" dirty="0">
                <a:solidFill>
                  <a:srgbClr val="001C74"/>
                </a:solidFill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D4B1F638-8706-4FF8-A0B7-46BD8829FCED}"/>
                </a:ext>
              </a:extLst>
            </p:cNvPr>
            <p:cNvSpPr/>
            <p:nvPr/>
          </p:nvSpPr>
          <p:spPr>
            <a:xfrm rot="21540000">
              <a:off x="7326456" y="2241905"/>
              <a:ext cx="309669" cy="2996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rgbClr val="25419C"/>
                </a:solidFill>
              </a:endParaRP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0AAFB8BD-9A10-4DBC-AC38-46E58ADD899D}"/>
                </a:ext>
              </a:extLst>
            </p:cNvPr>
            <p:cNvSpPr/>
            <p:nvPr/>
          </p:nvSpPr>
          <p:spPr>
            <a:xfrm>
              <a:off x="7331283" y="1732761"/>
              <a:ext cx="309669" cy="299604"/>
            </a:xfrm>
            <a:prstGeom prst="rect">
              <a:avLst/>
            </a:prstGeom>
            <a:solidFill>
              <a:srgbClr val="BBD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rgbClr val="25419C"/>
                </a:solidFill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D65BEEDB-0BBC-4446-9AEF-A5988D5C98BF}"/>
                </a:ext>
              </a:extLst>
            </p:cNvPr>
            <p:cNvSpPr/>
            <p:nvPr/>
          </p:nvSpPr>
          <p:spPr>
            <a:xfrm>
              <a:off x="7343084" y="3352003"/>
              <a:ext cx="309669" cy="29960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rgbClr val="25419C"/>
                </a:solidFill>
              </a:endParaRP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0C8EC040-7DEC-458E-BA50-55E8079DB6D1}"/>
                </a:ext>
              </a:extLst>
            </p:cNvPr>
            <p:cNvSpPr/>
            <p:nvPr/>
          </p:nvSpPr>
          <p:spPr>
            <a:xfrm>
              <a:off x="7343084" y="2800116"/>
              <a:ext cx="309669" cy="299604"/>
            </a:xfrm>
            <a:prstGeom prst="rect">
              <a:avLst/>
            </a:prstGeom>
            <a:solidFill>
              <a:srgbClr val="268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rgbClr val="25419C"/>
                </a:solidFill>
              </a:endParaRPr>
            </a:p>
          </p:txBody>
        </p:sp>
      </p:grpSp>
      <p:sp>
        <p:nvSpPr>
          <p:cNvPr id="37" name="Freeform 14">
            <a:extLst>
              <a:ext uri="{FF2B5EF4-FFF2-40B4-BE49-F238E27FC236}">
                <a16:creationId xmlns:a16="http://schemas.microsoft.com/office/drawing/2014/main" id="{E522E022-F4D0-4150-8C49-C5FD907E0161}"/>
              </a:ext>
            </a:extLst>
          </p:cNvPr>
          <p:cNvSpPr>
            <a:spLocks/>
          </p:cNvSpPr>
          <p:nvPr/>
        </p:nvSpPr>
        <p:spPr bwMode="auto">
          <a:xfrm>
            <a:off x="1047856" y="5281318"/>
            <a:ext cx="9326278" cy="972318"/>
          </a:xfrm>
          <a:custGeom>
            <a:avLst/>
            <a:gdLst>
              <a:gd name="T0" fmla="*/ 3294 w 3294"/>
              <a:gd name="T1" fmla="*/ 61 h 640"/>
              <a:gd name="T2" fmla="*/ 2824 w 3294"/>
              <a:gd name="T3" fmla="*/ 58 h 640"/>
              <a:gd name="T4" fmla="*/ 2355 w 3294"/>
              <a:gd name="T5" fmla="*/ 180 h 640"/>
              <a:gd name="T6" fmla="*/ 1885 w 3294"/>
              <a:gd name="T7" fmla="*/ 76 h 640"/>
              <a:gd name="T8" fmla="*/ 945 w 3294"/>
              <a:gd name="T9" fmla="*/ 61 h 640"/>
              <a:gd name="T10" fmla="*/ 473 w 3294"/>
              <a:gd name="T11" fmla="*/ 0 h 640"/>
              <a:gd name="T12" fmla="*/ 0 w 3294"/>
              <a:gd name="T13" fmla="*/ 160 h 640"/>
              <a:gd name="T14" fmla="*/ 3 w 3294"/>
              <a:gd name="T15" fmla="*/ 640 h 640"/>
              <a:gd name="T16" fmla="*/ 3294 w 3294"/>
              <a:gd name="T17" fmla="*/ 640 h 640"/>
              <a:gd name="T18" fmla="*/ 3294 w 3294"/>
              <a:gd name="T19" fmla="*/ 61 h 640"/>
              <a:gd name="connsiteX0" fmla="*/ 10000 w 10000"/>
              <a:gd name="connsiteY0" fmla="*/ 953 h 10000"/>
              <a:gd name="connsiteX1" fmla="*/ 8573 w 10000"/>
              <a:gd name="connsiteY1" fmla="*/ 906 h 10000"/>
              <a:gd name="connsiteX2" fmla="*/ 7330 w 10000"/>
              <a:gd name="connsiteY2" fmla="*/ 4065 h 10000"/>
              <a:gd name="connsiteX3" fmla="*/ 5723 w 10000"/>
              <a:gd name="connsiteY3" fmla="*/ 1188 h 10000"/>
              <a:gd name="connsiteX4" fmla="*/ 2869 w 10000"/>
              <a:gd name="connsiteY4" fmla="*/ 953 h 10000"/>
              <a:gd name="connsiteX5" fmla="*/ 1436 w 10000"/>
              <a:gd name="connsiteY5" fmla="*/ 0 h 10000"/>
              <a:gd name="connsiteX6" fmla="*/ 0 w 10000"/>
              <a:gd name="connsiteY6" fmla="*/ 2500 h 10000"/>
              <a:gd name="connsiteX7" fmla="*/ 9 w 10000"/>
              <a:gd name="connsiteY7" fmla="*/ 10000 h 10000"/>
              <a:gd name="connsiteX8" fmla="*/ 10000 w 10000"/>
              <a:gd name="connsiteY8" fmla="*/ 10000 h 10000"/>
              <a:gd name="connsiteX9" fmla="*/ 10000 w 10000"/>
              <a:gd name="connsiteY9" fmla="*/ 953 h 10000"/>
              <a:gd name="connsiteX0" fmla="*/ 10018 w 10018"/>
              <a:gd name="connsiteY0" fmla="*/ 2741 h 10000"/>
              <a:gd name="connsiteX1" fmla="*/ 8573 w 10018"/>
              <a:gd name="connsiteY1" fmla="*/ 906 h 10000"/>
              <a:gd name="connsiteX2" fmla="*/ 7330 w 10018"/>
              <a:gd name="connsiteY2" fmla="*/ 4065 h 10000"/>
              <a:gd name="connsiteX3" fmla="*/ 5723 w 10018"/>
              <a:gd name="connsiteY3" fmla="*/ 1188 h 10000"/>
              <a:gd name="connsiteX4" fmla="*/ 2869 w 10018"/>
              <a:gd name="connsiteY4" fmla="*/ 953 h 10000"/>
              <a:gd name="connsiteX5" fmla="*/ 1436 w 10018"/>
              <a:gd name="connsiteY5" fmla="*/ 0 h 10000"/>
              <a:gd name="connsiteX6" fmla="*/ 0 w 10018"/>
              <a:gd name="connsiteY6" fmla="*/ 2500 h 10000"/>
              <a:gd name="connsiteX7" fmla="*/ 9 w 10018"/>
              <a:gd name="connsiteY7" fmla="*/ 10000 h 10000"/>
              <a:gd name="connsiteX8" fmla="*/ 10000 w 10018"/>
              <a:gd name="connsiteY8" fmla="*/ 10000 h 10000"/>
              <a:gd name="connsiteX9" fmla="*/ 10018 w 10018"/>
              <a:gd name="connsiteY9" fmla="*/ 2741 h 10000"/>
              <a:gd name="connsiteX0" fmla="*/ 10018 w 10018"/>
              <a:gd name="connsiteY0" fmla="*/ 2741 h 10000"/>
              <a:gd name="connsiteX1" fmla="*/ 9026 w 10018"/>
              <a:gd name="connsiteY1" fmla="*/ 6092 h 10000"/>
              <a:gd name="connsiteX2" fmla="*/ 7330 w 10018"/>
              <a:gd name="connsiteY2" fmla="*/ 4065 h 10000"/>
              <a:gd name="connsiteX3" fmla="*/ 5723 w 10018"/>
              <a:gd name="connsiteY3" fmla="*/ 1188 h 10000"/>
              <a:gd name="connsiteX4" fmla="*/ 2869 w 10018"/>
              <a:gd name="connsiteY4" fmla="*/ 953 h 10000"/>
              <a:gd name="connsiteX5" fmla="*/ 1436 w 10018"/>
              <a:gd name="connsiteY5" fmla="*/ 0 h 10000"/>
              <a:gd name="connsiteX6" fmla="*/ 0 w 10018"/>
              <a:gd name="connsiteY6" fmla="*/ 2500 h 10000"/>
              <a:gd name="connsiteX7" fmla="*/ 9 w 10018"/>
              <a:gd name="connsiteY7" fmla="*/ 10000 h 10000"/>
              <a:gd name="connsiteX8" fmla="*/ 10000 w 10018"/>
              <a:gd name="connsiteY8" fmla="*/ 10000 h 10000"/>
              <a:gd name="connsiteX9" fmla="*/ 10018 w 10018"/>
              <a:gd name="connsiteY9" fmla="*/ 2741 h 10000"/>
              <a:gd name="connsiteX0" fmla="*/ 10018 w 10018"/>
              <a:gd name="connsiteY0" fmla="*/ 6765 h 10000"/>
              <a:gd name="connsiteX1" fmla="*/ 9026 w 10018"/>
              <a:gd name="connsiteY1" fmla="*/ 6092 h 10000"/>
              <a:gd name="connsiteX2" fmla="*/ 7330 w 10018"/>
              <a:gd name="connsiteY2" fmla="*/ 4065 h 10000"/>
              <a:gd name="connsiteX3" fmla="*/ 5723 w 10018"/>
              <a:gd name="connsiteY3" fmla="*/ 1188 h 10000"/>
              <a:gd name="connsiteX4" fmla="*/ 2869 w 10018"/>
              <a:gd name="connsiteY4" fmla="*/ 953 h 10000"/>
              <a:gd name="connsiteX5" fmla="*/ 1436 w 10018"/>
              <a:gd name="connsiteY5" fmla="*/ 0 h 10000"/>
              <a:gd name="connsiteX6" fmla="*/ 0 w 10018"/>
              <a:gd name="connsiteY6" fmla="*/ 2500 h 10000"/>
              <a:gd name="connsiteX7" fmla="*/ 9 w 10018"/>
              <a:gd name="connsiteY7" fmla="*/ 10000 h 10000"/>
              <a:gd name="connsiteX8" fmla="*/ 10000 w 10018"/>
              <a:gd name="connsiteY8" fmla="*/ 10000 h 10000"/>
              <a:gd name="connsiteX9" fmla="*/ 10018 w 10018"/>
              <a:gd name="connsiteY9" fmla="*/ 6765 h 10000"/>
              <a:gd name="connsiteX0" fmla="*/ 10018 w 10018"/>
              <a:gd name="connsiteY0" fmla="*/ 6765 h 10000"/>
              <a:gd name="connsiteX1" fmla="*/ 9026 w 10018"/>
              <a:gd name="connsiteY1" fmla="*/ 6092 h 10000"/>
              <a:gd name="connsiteX2" fmla="*/ 7330 w 10018"/>
              <a:gd name="connsiteY2" fmla="*/ 4065 h 10000"/>
              <a:gd name="connsiteX3" fmla="*/ 5632 w 10018"/>
              <a:gd name="connsiteY3" fmla="*/ 4675 h 10000"/>
              <a:gd name="connsiteX4" fmla="*/ 2869 w 10018"/>
              <a:gd name="connsiteY4" fmla="*/ 953 h 10000"/>
              <a:gd name="connsiteX5" fmla="*/ 1436 w 10018"/>
              <a:gd name="connsiteY5" fmla="*/ 0 h 10000"/>
              <a:gd name="connsiteX6" fmla="*/ 0 w 10018"/>
              <a:gd name="connsiteY6" fmla="*/ 2500 h 10000"/>
              <a:gd name="connsiteX7" fmla="*/ 9 w 10018"/>
              <a:gd name="connsiteY7" fmla="*/ 10000 h 10000"/>
              <a:gd name="connsiteX8" fmla="*/ 10000 w 10018"/>
              <a:gd name="connsiteY8" fmla="*/ 10000 h 10000"/>
              <a:gd name="connsiteX9" fmla="*/ 10018 w 10018"/>
              <a:gd name="connsiteY9" fmla="*/ 6765 h 10000"/>
              <a:gd name="connsiteX0" fmla="*/ 10009 w 10009"/>
              <a:gd name="connsiteY0" fmla="*/ 6765 h 10000"/>
              <a:gd name="connsiteX1" fmla="*/ 9017 w 10009"/>
              <a:gd name="connsiteY1" fmla="*/ 6092 h 10000"/>
              <a:gd name="connsiteX2" fmla="*/ 7321 w 10009"/>
              <a:gd name="connsiteY2" fmla="*/ 4065 h 10000"/>
              <a:gd name="connsiteX3" fmla="*/ 5623 w 10009"/>
              <a:gd name="connsiteY3" fmla="*/ 4675 h 10000"/>
              <a:gd name="connsiteX4" fmla="*/ 2860 w 10009"/>
              <a:gd name="connsiteY4" fmla="*/ 953 h 10000"/>
              <a:gd name="connsiteX5" fmla="*/ 1427 w 10009"/>
              <a:gd name="connsiteY5" fmla="*/ 0 h 10000"/>
              <a:gd name="connsiteX6" fmla="*/ 27 w 10009"/>
              <a:gd name="connsiteY6" fmla="*/ 2142 h 10000"/>
              <a:gd name="connsiteX7" fmla="*/ 0 w 10009"/>
              <a:gd name="connsiteY7" fmla="*/ 10000 h 10000"/>
              <a:gd name="connsiteX8" fmla="*/ 9991 w 10009"/>
              <a:gd name="connsiteY8" fmla="*/ 10000 h 10000"/>
              <a:gd name="connsiteX9" fmla="*/ 10009 w 10009"/>
              <a:gd name="connsiteY9" fmla="*/ 6765 h 10000"/>
              <a:gd name="connsiteX0" fmla="*/ 10009 w 10009"/>
              <a:gd name="connsiteY0" fmla="*/ 5812 h 9047"/>
              <a:gd name="connsiteX1" fmla="*/ 9017 w 10009"/>
              <a:gd name="connsiteY1" fmla="*/ 5139 h 9047"/>
              <a:gd name="connsiteX2" fmla="*/ 7321 w 10009"/>
              <a:gd name="connsiteY2" fmla="*/ 3112 h 9047"/>
              <a:gd name="connsiteX3" fmla="*/ 5623 w 10009"/>
              <a:gd name="connsiteY3" fmla="*/ 3722 h 9047"/>
              <a:gd name="connsiteX4" fmla="*/ 2860 w 10009"/>
              <a:gd name="connsiteY4" fmla="*/ 0 h 9047"/>
              <a:gd name="connsiteX5" fmla="*/ 1445 w 10009"/>
              <a:gd name="connsiteY5" fmla="*/ 2087 h 9047"/>
              <a:gd name="connsiteX6" fmla="*/ 27 w 10009"/>
              <a:gd name="connsiteY6" fmla="*/ 1189 h 9047"/>
              <a:gd name="connsiteX7" fmla="*/ 0 w 10009"/>
              <a:gd name="connsiteY7" fmla="*/ 9047 h 9047"/>
              <a:gd name="connsiteX8" fmla="*/ 9991 w 10009"/>
              <a:gd name="connsiteY8" fmla="*/ 9047 h 9047"/>
              <a:gd name="connsiteX9" fmla="*/ 10009 w 10009"/>
              <a:gd name="connsiteY9" fmla="*/ 5812 h 9047"/>
              <a:gd name="connsiteX0" fmla="*/ 10000 w 10000"/>
              <a:gd name="connsiteY0" fmla="*/ 5110 h 8686"/>
              <a:gd name="connsiteX1" fmla="*/ 9009 w 10000"/>
              <a:gd name="connsiteY1" fmla="*/ 4366 h 8686"/>
              <a:gd name="connsiteX2" fmla="*/ 7314 w 10000"/>
              <a:gd name="connsiteY2" fmla="*/ 2126 h 8686"/>
              <a:gd name="connsiteX3" fmla="*/ 5618 w 10000"/>
              <a:gd name="connsiteY3" fmla="*/ 2800 h 8686"/>
              <a:gd name="connsiteX4" fmla="*/ 2893 w 10000"/>
              <a:gd name="connsiteY4" fmla="*/ 4616 h 8686"/>
              <a:gd name="connsiteX5" fmla="*/ 1444 w 10000"/>
              <a:gd name="connsiteY5" fmla="*/ 993 h 8686"/>
              <a:gd name="connsiteX6" fmla="*/ 27 w 10000"/>
              <a:gd name="connsiteY6" fmla="*/ 0 h 8686"/>
              <a:gd name="connsiteX7" fmla="*/ 0 w 10000"/>
              <a:gd name="connsiteY7" fmla="*/ 8686 h 8686"/>
              <a:gd name="connsiteX8" fmla="*/ 9982 w 10000"/>
              <a:gd name="connsiteY8" fmla="*/ 8686 h 8686"/>
              <a:gd name="connsiteX9" fmla="*/ 10000 w 10000"/>
              <a:gd name="connsiteY9" fmla="*/ 5110 h 8686"/>
              <a:gd name="connsiteX0" fmla="*/ 10000 w 10000"/>
              <a:gd name="connsiteY0" fmla="*/ 5883 h 10000"/>
              <a:gd name="connsiteX1" fmla="*/ 9009 w 10000"/>
              <a:gd name="connsiteY1" fmla="*/ 5026 h 10000"/>
              <a:gd name="connsiteX2" fmla="*/ 7368 w 10000"/>
              <a:gd name="connsiteY2" fmla="*/ 6544 h 10000"/>
              <a:gd name="connsiteX3" fmla="*/ 5618 w 10000"/>
              <a:gd name="connsiteY3" fmla="*/ 3224 h 10000"/>
              <a:gd name="connsiteX4" fmla="*/ 2893 w 10000"/>
              <a:gd name="connsiteY4" fmla="*/ 5314 h 10000"/>
              <a:gd name="connsiteX5" fmla="*/ 1444 w 10000"/>
              <a:gd name="connsiteY5" fmla="*/ 1143 h 10000"/>
              <a:gd name="connsiteX6" fmla="*/ 27 w 10000"/>
              <a:gd name="connsiteY6" fmla="*/ 0 h 10000"/>
              <a:gd name="connsiteX7" fmla="*/ 0 w 10000"/>
              <a:gd name="connsiteY7" fmla="*/ 10000 h 10000"/>
              <a:gd name="connsiteX8" fmla="*/ 9982 w 10000"/>
              <a:gd name="connsiteY8" fmla="*/ 10000 h 10000"/>
              <a:gd name="connsiteX9" fmla="*/ 10000 w 10000"/>
              <a:gd name="connsiteY9" fmla="*/ 5883 h 10000"/>
              <a:gd name="connsiteX0" fmla="*/ 10000 w 10000"/>
              <a:gd name="connsiteY0" fmla="*/ 5883 h 10000"/>
              <a:gd name="connsiteX1" fmla="*/ 9009 w 10000"/>
              <a:gd name="connsiteY1" fmla="*/ 5026 h 10000"/>
              <a:gd name="connsiteX2" fmla="*/ 7368 w 10000"/>
              <a:gd name="connsiteY2" fmla="*/ 6544 h 10000"/>
              <a:gd name="connsiteX3" fmla="*/ 5075 w 10000"/>
              <a:gd name="connsiteY3" fmla="*/ 4817 h 10000"/>
              <a:gd name="connsiteX4" fmla="*/ 2893 w 10000"/>
              <a:gd name="connsiteY4" fmla="*/ 5314 h 10000"/>
              <a:gd name="connsiteX5" fmla="*/ 1444 w 10000"/>
              <a:gd name="connsiteY5" fmla="*/ 1143 h 10000"/>
              <a:gd name="connsiteX6" fmla="*/ 27 w 10000"/>
              <a:gd name="connsiteY6" fmla="*/ 0 h 10000"/>
              <a:gd name="connsiteX7" fmla="*/ 0 w 10000"/>
              <a:gd name="connsiteY7" fmla="*/ 10000 h 10000"/>
              <a:gd name="connsiteX8" fmla="*/ 9982 w 10000"/>
              <a:gd name="connsiteY8" fmla="*/ 10000 h 10000"/>
              <a:gd name="connsiteX9" fmla="*/ 10000 w 10000"/>
              <a:gd name="connsiteY9" fmla="*/ 5883 h 10000"/>
              <a:gd name="connsiteX0" fmla="*/ 10000 w 10000"/>
              <a:gd name="connsiteY0" fmla="*/ 5883 h 10000"/>
              <a:gd name="connsiteX1" fmla="*/ 9009 w 10000"/>
              <a:gd name="connsiteY1" fmla="*/ 5026 h 10000"/>
              <a:gd name="connsiteX2" fmla="*/ 7350 w 10000"/>
              <a:gd name="connsiteY2" fmla="*/ 5975 h 10000"/>
              <a:gd name="connsiteX3" fmla="*/ 5075 w 10000"/>
              <a:gd name="connsiteY3" fmla="*/ 4817 h 10000"/>
              <a:gd name="connsiteX4" fmla="*/ 2893 w 10000"/>
              <a:gd name="connsiteY4" fmla="*/ 5314 h 10000"/>
              <a:gd name="connsiteX5" fmla="*/ 1444 w 10000"/>
              <a:gd name="connsiteY5" fmla="*/ 1143 h 10000"/>
              <a:gd name="connsiteX6" fmla="*/ 27 w 10000"/>
              <a:gd name="connsiteY6" fmla="*/ 0 h 10000"/>
              <a:gd name="connsiteX7" fmla="*/ 0 w 10000"/>
              <a:gd name="connsiteY7" fmla="*/ 10000 h 10000"/>
              <a:gd name="connsiteX8" fmla="*/ 9982 w 10000"/>
              <a:gd name="connsiteY8" fmla="*/ 10000 h 10000"/>
              <a:gd name="connsiteX9" fmla="*/ 10000 w 10000"/>
              <a:gd name="connsiteY9" fmla="*/ 5883 h 10000"/>
              <a:gd name="connsiteX0" fmla="*/ 10000 w 10000"/>
              <a:gd name="connsiteY0" fmla="*/ 5883 h 10000"/>
              <a:gd name="connsiteX1" fmla="*/ 8919 w 10000"/>
              <a:gd name="connsiteY1" fmla="*/ 4230 h 10000"/>
              <a:gd name="connsiteX2" fmla="*/ 7350 w 10000"/>
              <a:gd name="connsiteY2" fmla="*/ 5975 h 10000"/>
              <a:gd name="connsiteX3" fmla="*/ 5075 w 10000"/>
              <a:gd name="connsiteY3" fmla="*/ 4817 h 10000"/>
              <a:gd name="connsiteX4" fmla="*/ 2893 w 10000"/>
              <a:gd name="connsiteY4" fmla="*/ 5314 h 10000"/>
              <a:gd name="connsiteX5" fmla="*/ 1444 w 10000"/>
              <a:gd name="connsiteY5" fmla="*/ 1143 h 10000"/>
              <a:gd name="connsiteX6" fmla="*/ 27 w 10000"/>
              <a:gd name="connsiteY6" fmla="*/ 0 h 10000"/>
              <a:gd name="connsiteX7" fmla="*/ 0 w 10000"/>
              <a:gd name="connsiteY7" fmla="*/ 10000 h 10000"/>
              <a:gd name="connsiteX8" fmla="*/ 9982 w 10000"/>
              <a:gd name="connsiteY8" fmla="*/ 10000 h 10000"/>
              <a:gd name="connsiteX9" fmla="*/ 10000 w 10000"/>
              <a:gd name="connsiteY9" fmla="*/ 5883 h 10000"/>
              <a:gd name="connsiteX0" fmla="*/ 10036 w 10036"/>
              <a:gd name="connsiteY0" fmla="*/ 6793 h 10000"/>
              <a:gd name="connsiteX1" fmla="*/ 8919 w 10036"/>
              <a:gd name="connsiteY1" fmla="*/ 4230 h 10000"/>
              <a:gd name="connsiteX2" fmla="*/ 7350 w 10036"/>
              <a:gd name="connsiteY2" fmla="*/ 5975 h 10000"/>
              <a:gd name="connsiteX3" fmla="*/ 5075 w 10036"/>
              <a:gd name="connsiteY3" fmla="*/ 4817 h 10000"/>
              <a:gd name="connsiteX4" fmla="*/ 2893 w 10036"/>
              <a:gd name="connsiteY4" fmla="*/ 5314 h 10000"/>
              <a:gd name="connsiteX5" fmla="*/ 1444 w 10036"/>
              <a:gd name="connsiteY5" fmla="*/ 1143 h 10000"/>
              <a:gd name="connsiteX6" fmla="*/ 27 w 10036"/>
              <a:gd name="connsiteY6" fmla="*/ 0 h 10000"/>
              <a:gd name="connsiteX7" fmla="*/ 0 w 10036"/>
              <a:gd name="connsiteY7" fmla="*/ 10000 h 10000"/>
              <a:gd name="connsiteX8" fmla="*/ 9982 w 10036"/>
              <a:gd name="connsiteY8" fmla="*/ 10000 h 10000"/>
              <a:gd name="connsiteX9" fmla="*/ 10036 w 10036"/>
              <a:gd name="connsiteY9" fmla="*/ 6793 h 10000"/>
              <a:gd name="connsiteX0" fmla="*/ 10036 w 10036"/>
              <a:gd name="connsiteY0" fmla="*/ 6793 h 10000"/>
              <a:gd name="connsiteX1" fmla="*/ 8919 w 10036"/>
              <a:gd name="connsiteY1" fmla="*/ 4230 h 10000"/>
              <a:gd name="connsiteX2" fmla="*/ 7350 w 10036"/>
              <a:gd name="connsiteY2" fmla="*/ 5975 h 10000"/>
              <a:gd name="connsiteX3" fmla="*/ 5075 w 10036"/>
              <a:gd name="connsiteY3" fmla="*/ 4817 h 10000"/>
              <a:gd name="connsiteX4" fmla="*/ 2893 w 10036"/>
              <a:gd name="connsiteY4" fmla="*/ 5314 h 10000"/>
              <a:gd name="connsiteX5" fmla="*/ 1426 w 10036"/>
              <a:gd name="connsiteY5" fmla="*/ 2395 h 10000"/>
              <a:gd name="connsiteX6" fmla="*/ 27 w 10036"/>
              <a:gd name="connsiteY6" fmla="*/ 0 h 10000"/>
              <a:gd name="connsiteX7" fmla="*/ 0 w 10036"/>
              <a:gd name="connsiteY7" fmla="*/ 10000 h 10000"/>
              <a:gd name="connsiteX8" fmla="*/ 9982 w 10036"/>
              <a:gd name="connsiteY8" fmla="*/ 10000 h 10000"/>
              <a:gd name="connsiteX9" fmla="*/ 10036 w 10036"/>
              <a:gd name="connsiteY9" fmla="*/ 6793 h 10000"/>
              <a:gd name="connsiteX0" fmla="*/ 10036 w 10036"/>
              <a:gd name="connsiteY0" fmla="*/ 5541 h 8748"/>
              <a:gd name="connsiteX1" fmla="*/ 8919 w 10036"/>
              <a:gd name="connsiteY1" fmla="*/ 2978 h 8748"/>
              <a:gd name="connsiteX2" fmla="*/ 7350 w 10036"/>
              <a:gd name="connsiteY2" fmla="*/ 4723 h 8748"/>
              <a:gd name="connsiteX3" fmla="*/ 5075 w 10036"/>
              <a:gd name="connsiteY3" fmla="*/ 3565 h 8748"/>
              <a:gd name="connsiteX4" fmla="*/ 2893 w 10036"/>
              <a:gd name="connsiteY4" fmla="*/ 4062 h 8748"/>
              <a:gd name="connsiteX5" fmla="*/ 1426 w 10036"/>
              <a:gd name="connsiteY5" fmla="*/ 1143 h 8748"/>
              <a:gd name="connsiteX6" fmla="*/ 27 w 10036"/>
              <a:gd name="connsiteY6" fmla="*/ 0 h 8748"/>
              <a:gd name="connsiteX7" fmla="*/ 0 w 10036"/>
              <a:gd name="connsiteY7" fmla="*/ 8748 h 8748"/>
              <a:gd name="connsiteX8" fmla="*/ 9982 w 10036"/>
              <a:gd name="connsiteY8" fmla="*/ 8748 h 8748"/>
              <a:gd name="connsiteX9" fmla="*/ 10036 w 10036"/>
              <a:gd name="connsiteY9" fmla="*/ 5541 h 8748"/>
              <a:gd name="connsiteX0" fmla="*/ 10000 w 10000"/>
              <a:gd name="connsiteY0" fmla="*/ 5684 h 9350"/>
              <a:gd name="connsiteX1" fmla="*/ 8887 w 10000"/>
              <a:gd name="connsiteY1" fmla="*/ 2754 h 9350"/>
              <a:gd name="connsiteX2" fmla="*/ 7324 w 10000"/>
              <a:gd name="connsiteY2" fmla="*/ 4749 h 9350"/>
              <a:gd name="connsiteX3" fmla="*/ 5057 w 10000"/>
              <a:gd name="connsiteY3" fmla="*/ 3425 h 9350"/>
              <a:gd name="connsiteX4" fmla="*/ 2883 w 10000"/>
              <a:gd name="connsiteY4" fmla="*/ 3993 h 9350"/>
              <a:gd name="connsiteX5" fmla="*/ 1421 w 10000"/>
              <a:gd name="connsiteY5" fmla="*/ 657 h 9350"/>
              <a:gd name="connsiteX6" fmla="*/ 9 w 10000"/>
              <a:gd name="connsiteY6" fmla="*/ 0 h 9350"/>
              <a:gd name="connsiteX7" fmla="*/ 0 w 10000"/>
              <a:gd name="connsiteY7" fmla="*/ 9350 h 9350"/>
              <a:gd name="connsiteX8" fmla="*/ 9946 w 10000"/>
              <a:gd name="connsiteY8" fmla="*/ 9350 h 9350"/>
              <a:gd name="connsiteX9" fmla="*/ 10000 w 10000"/>
              <a:gd name="connsiteY9" fmla="*/ 5684 h 9350"/>
              <a:gd name="connsiteX0" fmla="*/ 10000 w 10000"/>
              <a:gd name="connsiteY0" fmla="*/ 6635 h 10556"/>
              <a:gd name="connsiteX1" fmla="*/ 8887 w 10000"/>
              <a:gd name="connsiteY1" fmla="*/ 3501 h 10556"/>
              <a:gd name="connsiteX2" fmla="*/ 7324 w 10000"/>
              <a:gd name="connsiteY2" fmla="*/ 5635 h 10556"/>
              <a:gd name="connsiteX3" fmla="*/ 5057 w 10000"/>
              <a:gd name="connsiteY3" fmla="*/ 4219 h 10556"/>
              <a:gd name="connsiteX4" fmla="*/ 2883 w 10000"/>
              <a:gd name="connsiteY4" fmla="*/ 4827 h 10556"/>
              <a:gd name="connsiteX5" fmla="*/ 1421 w 10000"/>
              <a:gd name="connsiteY5" fmla="*/ 1259 h 10556"/>
              <a:gd name="connsiteX6" fmla="*/ 9 w 10000"/>
              <a:gd name="connsiteY6" fmla="*/ 0 h 10556"/>
              <a:gd name="connsiteX7" fmla="*/ 0 w 10000"/>
              <a:gd name="connsiteY7" fmla="*/ 10556 h 10556"/>
              <a:gd name="connsiteX8" fmla="*/ 9946 w 10000"/>
              <a:gd name="connsiteY8" fmla="*/ 10556 h 10556"/>
              <a:gd name="connsiteX9" fmla="*/ 10000 w 10000"/>
              <a:gd name="connsiteY9" fmla="*/ 6635 h 10556"/>
              <a:gd name="connsiteX0" fmla="*/ 10000 w 10000"/>
              <a:gd name="connsiteY0" fmla="*/ 6635 h 10556"/>
              <a:gd name="connsiteX1" fmla="*/ 8887 w 10000"/>
              <a:gd name="connsiteY1" fmla="*/ 3501 h 10556"/>
              <a:gd name="connsiteX2" fmla="*/ 7324 w 10000"/>
              <a:gd name="connsiteY2" fmla="*/ 5635 h 10556"/>
              <a:gd name="connsiteX3" fmla="*/ 5057 w 10000"/>
              <a:gd name="connsiteY3" fmla="*/ 4219 h 10556"/>
              <a:gd name="connsiteX4" fmla="*/ 2883 w 10000"/>
              <a:gd name="connsiteY4" fmla="*/ 4827 h 10556"/>
              <a:gd name="connsiteX5" fmla="*/ 1385 w 10000"/>
              <a:gd name="connsiteY5" fmla="*/ 842 h 10556"/>
              <a:gd name="connsiteX6" fmla="*/ 9 w 10000"/>
              <a:gd name="connsiteY6" fmla="*/ 0 h 10556"/>
              <a:gd name="connsiteX7" fmla="*/ 0 w 10000"/>
              <a:gd name="connsiteY7" fmla="*/ 10556 h 10556"/>
              <a:gd name="connsiteX8" fmla="*/ 9946 w 10000"/>
              <a:gd name="connsiteY8" fmla="*/ 10556 h 10556"/>
              <a:gd name="connsiteX9" fmla="*/ 10000 w 10000"/>
              <a:gd name="connsiteY9" fmla="*/ 6635 h 10556"/>
              <a:gd name="connsiteX0" fmla="*/ 10000 w 10000"/>
              <a:gd name="connsiteY0" fmla="*/ 6635 h 10556"/>
              <a:gd name="connsiteX1" fmla="*/ 8887 w 10000"/>
              <a:gd name="connsiteY1" fmla="*/ 3501 h 10556"/>
              <a:gd name="connsiteX2" fmla="*/ 7324 w 10000"/>
              <a:gd name="connsiteY2" fmla="*/ 5635 h 10556"/>
              <a:gd name="connsiteX3" fmla="*/ 4354 w 10000"/>
              <a:gd name="connsiteY3" fmla="*/ 2550 h 10556"/>
              <a:gd name="connsiteX4" fmla="*/ 2883 w 10000"/>
              <a:gd name="connsiteY4" fmla="*/ 4827 h 10556"/>
              <a:gd name="connsiteX5" fmla="*/ 1385 w 10000"/>
              <a:gd name="connsiteY5" fmla="*/ 842 h 10556"/>
              <a:gd name="connsiteX6" fmla="*/ 9 w 10000"/>
              <a:gd name="connsiteY6" fmla="*/ 0 h 10556"/>
              <a:gd name="connsiteX7" fmla="*/ 0 w 10000"/>
              <a:gd name="connsiteY7" fmla="*/ 10556 h 10556"/>
              <a:gd name="connsiteX8" fmla="*/ 9946 w 10000"/>
              <a:gd name="connsiteY8" fmla="*/ 10556 h 10556"/>
              <a:gd name="connsiteX9" fmla="*/ 10000 w 10000"/>
              <a:gd name="connsiteY9" fmla="*/ 6635 h 10556"/>
              <a:gd name="connsiteX0" fmla="*/ 10000 w 10000"/>
              <a:gd name="connsiteY0" fmla="*/ 6635 h 10556"/>
              <a:gd name="connsiteX1" fmla="*/ 8959 w 10000"/>
              <a:gd name="connsiteY1" fmla="*/ 5309 h 10556"/>
              <a:gd name="connsiteX2" fmla="*/ 7324 w 10000"/>
              <a:gd name="connsiteY2" fmla="*/ 5635 h 10556"/>
              <a:gd name="connsiteX3" fmla="*/ 4354 w 10000"/>
              <a:gd name="connsiteY3" fmla="*/ 2550 h 10556"/>
              <a:gd name="connsiteX4" fmla="*/ 2883 w 10000"/>
              <a:gd name="connsiteY4" fmla="*/ 4827 h 10556"/>
              <a:gd name="connsiteX5" fmla="*/ 1385 w 10000"/>
              <a:gd name="connsiteY5" fmla="*/ 842 h 10556"/>
              <a:gd name="connsiteX6" fmla="*/ 9 w 10000"/>
              <a:gd name="connsiteY6" fmla="*/ 0 h 10556"/>
              <a:gd name="connsiteX7" fmla="*/ 0 w 10000"/>
              <a:gd name="connsiteY7" fmla="*/ 10556 h 10556"/>
              <a:gd name="connsiteX8" fmla="*/ 9946 w 10000"/>
              <a:gd name="connsiteY8" fmla="*/ 10556 h 10556"/>
              <a:gd name="connsiteX9" fmla="*/ 10000 w 10000"/>
              <a:gd name="connsiteY9" fmla="*/ 6635 h 10556"/>
              <a:gd name="connsiteX0" fmla="*/ 10000 w 10000"/>
              <a:gd name="connsiteY0" fmla="*/ 6635 h 10556"/>
              <a:gd name="connsiteX1" fmla="*/ 8959 w 10000"/>
              <a:gd name="connsiteY1" fmla="*/ 5309 h 10556"/>
              <a:gd name="connsiteX2" fmla="*/ 7198 w 10000"/>
              <a:gd name="connsiteY2" fmla="*/ 7026 h 10556"/>
              <a:gd name="connsiteX3" fmla="*/ 4354 w 10000"/>
              <a:gd name="connsiteY3" fmla="*/ 2550 h 10556"/>
              <a:gd name="connsiteX4" fmla="*/ 2883 w 10000"/>
              <a:gd name="connsiteY4" fmla="*/ 4827 h 10556"/>
              <a:gd name="connsiteX5" fmla="*/ 1385 w 10000"/>
              <a:gd name="connsiteY5" fmla="*/ 842 h 10556"/>
              <a:gd name="connsiteX6" fmla="*/ 9 w 10000"/>
              <a:gd name="connsiteY6" fmla="*/ 0 h 10556"/>
              <a:gd name="connsiteX7" fmla="*/ 0 w 10000"/>
              <a:gd name="connsiteY7" fmla="*/ 10556 h 10556"/>
              <a:gd name="connsiteX8" fmla="*/ 9946 w 10000"/>
              <a:gd name="connsiteY8" fmla="*/ 10556 h 10556"/>
              <a:gd name="connsiteX9" fmla="*/ 10000 w 10000"/>
              <a:gd name="connsiteY9" fmla="*/ 6635 h 10556"/>
              <a:gd name="connsiteX0" fmla="*/ 10000 w 10001"/>
              <a:gd name="connsiteY0" fmla="*/ 6635 h 10556"/>
              <a:gd name="connsiteX1" fmla="*/ 8959 w 10001"/>
              <a:gd name="connsiteY1" fmla="*/ 5309 h 10556"/>
              <a:gd name="connsiteX2" fmla="*/ 7198 w 10001"/>
              <a:gd name="connsiteY2" fmla="*/ 7026 h 10556"/>
              <a:gd name="connsiteX3" fmla="*/ 4354 w 10001"/>
              <a:gd name="connsiteY3" fmla="*/ 2550 h 10556"/>
              <a:gd name="connsiteX4" fmla="*/ 2883 w 10001"/>
              <a:gd name="connsiteY4" fmla="*/ 4827 h 10556"/>
              <a:gd name="connsiteX5" fmla="*/ 1385 w 10001"/>
              <a:gd name="connsiteY5" fmla="*/ 842 h 10556"/>
              <a:gd name="connsiteX6" fmla="*/ 9 w 10001"/>
              <a:gd name="connsiteY6" fmla="*/ 0 h 10556"/>
              <a:gd name="connsiteX7" fmla="*/ 0 w 10001"/>
              <a:gd name="connsiteY7" fmla="*/ 10556 h 10556"/>
              <a:gd name="connsiteX8" fmla="*/ 10000 w 10001"/>
              <a:gd name="connsiteY8" fmla="*/ 10556 h 10556"/>
              <a:gd name="connsiteX9" fmla="*/ 10000 w 10001"/>
              <a:gd name="connsiteY9" fmla="*/ 6635 h 10556"/>
              <a:gd name="connsiteX0" fmla="*/ 10000 w 10001"/>
              <a:gd name="connsiteY0" fmla="*/ 7470 h 10556"/>
              <a:gd name="connsiteX1" fmla="*/ 8959 w 10001"/>
              <a:gd name="connsiteY1" fmla="*/ 5309 h 10556"/>
              <a:gd name="connsiteX2" fmla="*/ 7198 w 10001"/>
              <a:gd name="connsiteY2" fmla="*/ 7026 h 10556"/>
              <a:gd name="connsiteX3" fmla="*/ 4354 w 10001"/>
              <a:gd name="connsiteY3" fmla="*/ 2550 h 10556"/>
              <a:gd name="connsiteX4" fmla="*/ 2883 w 10001"/>
              <a:gd name="connsiteY4" fmla="*/ 4827 h 10556"/>
              <a:gd name="connsiteX5" fmla="*/ 1385 w 10001"/>
              <a:gd name="connsiteY5" fmla="*/ 842 h 10556"/>
              <a:gd name="connsiteX6" fmla="*/ 9 w 10001"/>
              <a:gd name="connsiteY6" fmla="*/ 0 h 10556"/>
              <a:gd name="connsiteX7" fmla="*/ 0 w 10001"/>
              <a:gd name="connsiteY7" fmla="*/ 10556 h 10556"/>
              <a:gd name="connsiteX8" fmla="*/ 10000 w 10001"/>
              <a:gd name="connsiteY8" fmla="*/ 10556 h 10556"/>
              <a:gd name="connsiteX9" fmla="*/ 10000 w 10001"/>
              <a:gd name="connsiteY9" fmla="*/ 7470 h 10556"/>
              <a:gd name="connsiteX0" fmla="*/ 10000 w 10001"/>
              <a:gd name="connsiteY0" fmla="*/ 7470 h 10556"/>
              <a:gd name="connsiteX1" fmla="*/ 8959 w 10001"/>
              <a:gd name="connsiteY1" fmla="*/ 5865 h 10556"/>
              <a:gd name="connsiteX2" fmla="*/ 7198 w 10001"/>
              <a:gd name="connsiteY2" fmla="*/ 7026 h 10556"/>
              <a:gd name="connsiteX3" fmla="*/ 4354 w 10001"/>
              <a:gd name="connsiteY3" fmla="*/ 2550 h 10556"/>
              <a:gd name="connsiteX4" fmla="*/ 2883 w 10001"/>
              <a:gd name="connsiteY4" fmla="*/ 4827 h 10556"/>
              <a:gd name="connsiteX5" fmla="*/ 1385 w 10001"/>
              <a:gd name="connsiteY5" fmla="*/ 842 h 10556"/>
              <a:gd name="connsiteX6" fmla="*/ 9 w 10001"/>
              <a:gd name="connsiteY6" fmla="*/ 0 h 10556"/>
              <a:gd name="connsiteX7" fmla="*/ 0 w 10001"/>
              <a:gd name="connsiteY7" fmla="*/ 10556 h 10556"/>
              <a:gd name="connsiteX8" fmla="*/ 10000 w 10001"/>
              <a:gd name="connsiteY8" fmla="*/ 10556 h 10556"/>
              <a:gd name="connsiteX9" fmla="*/ 10000 w 10001"/>
              <a:gd name="connsiteY9" fmla="*/ 7470 h 10556"/>
              <a:gd name="connsiteX0" fmla="*/ 9993 w 9994"/>
              <a:gd name="connsiteY0" fmla="*/ 7470 h 10556"/>
              <a:gd name="connsiteX1" fmla="*/ 8952 w 9994"/>
              <a:gd name="connsiteY1" fmla="*/ 5865 h 10556"/>
              <a:gd name="connsiteX2" fmla="*/ 7191 w 9994"/>
              <a:gd name="connsiteY2" fmla="*/ 7026 h 10556"/>
              <a:gd name="connsiteX3" fmla="*/ 4347 w 9994"/>
              <a:gd name="connsiteY3" fmla="*/ 2550 h 10556"/>
              <a:gd name="connsiteX4" fmla="*/ 2876 w 9994"/>
              <a:gd name="connsiteY4" fmla="*/ 4827 h 10556"/>
              <a:gd name="connsiteX5" fmla="*/ 1378 w 9994"/>
              <a:gd name="connsiteY5" fmla="*/ 842 h 10556"/>
              <a:gd name="connsiteX6" fmla="*/ 2 w 9994"/>
              <a:gd name="connsiteY6" fmla="*/ 0 h 10556"/>
              <a:gd name="connsiteX7" fmla="*/ 29 w 9994"/>
              <a:gd name="connsiteY7" fmla="*/ 8887 h 10556"/>
              <a:gd name="connsiteX8" fmla="*/ 9993 w 9994"/>
              <a:gd name="connsiteY8" fmla="*/ 10556 h 10556"/>
              <a:gd name="connsiteX9" fmla="*/ 9993 w 9994"/>
              <a:gd name="connsiteY9" fmla="*/ 7470 h 10556"/>
              <a:gd name="connsiteX0" fmla="*/ 9999 w 9999"/>
              <a:gd name="connsiteY0" fmla="*/ 7077 h 8550"/>
              <a:gd name="connsiteX1" fmla="*/ 8957 w 9999"/>
              <a:gd name="connsiteY1" fmla="*/ 5556 h 8550"/>
              <a:gd name="connsiteX2" fmla="*/ 7195 w 9999"/>
              <a:gd name="connsiteY2" fmla="*/ 6656 h 8550"/>
              <a:gd name="connsiteX3" fmla="*/ 4350 w 9999"/>
              <a:gd name="connsiteY3" fmla="*/ 2416 h 8550"/>
              <a:gd name="connsiteX4" fmla="*/ 2878 w 9999"/>
              <a:gd name="connsiteY4" fmla="*/ 4573 h 8550"/>
              <a:gd name="connsiteX5" fmla="*/ 1379 w 9999"/>
              <a:gd name="connsiteY5" fmla="*/ 798 h 8550"/>
              <a:gd name="connsiteX6" fmla="*/ 2 w 9999"/>
              <a:gd name="connsiteY6" fmla="*/ 0 h 8550"/>
              <a:gd name="connsiteX7" fmla="*/ 29 w 9999"/>
              <a:gd name="connsiteY7" fmla="*/ 8419 h 8550"/>
              <a:gd name="connsiteX8" fmla="*/ 9891 w 9999"/>
              <a:gd name="connsiteY8" fmla="*/ 8550 h 8550"/>
              <a:gd name="connsiteX9" fmla="*/ 9999 w 9999"/>
              <a:gd name="connsiteY9" fmla="*/ 7077 h 8550"/>
              <a:gd name="connsiteX0" fmla="*/ 10000 w 10000"/>
              <a:gd name="connsiteY0" fmla="*/ 8277 h 9847"/>
              <a:gd name="connsiteX1" fmla="*/ 8958 w 10000"/>
              <a:gd name="connsiteY1" fmla="*/ 6498 h 9847"/>
              <a:gd name="connsiteX2" fmla="*/ 7196 w 10000"/>
              <a:gd name="connsiteY2" fmla="*/ 7785 h 9847"/>
              <a:gd name="connsiteX3" fmla="*/ 4350 w 10000"/>
              <a:gd name="connsiteY3" fmla="*/ 2826 h 9847"/>
              <a:gd name="connsiteX4" fmla="*/ 2878 w 10000"/>
              <a:gd name="connsiteY4" fmla="*/ 5349 h 9847"/>
              <a:gd name="connsiteX5" fmla="*/ 1379 w 10000"/>
              <a:gd name="connsiteY5" fmla="*/ 933 h 9847"/>
              <a:gd name="connsiteX6" fmla="*/ 2 w 10000"/>
              <a:gd name="connsiteY6" fmla="*/ 0 h 9847"/>
              <a:gd name="connsiteX7" fmla="*/ 29 w 10000"/>
              <a:gd name="connsiteY7" fmla="*/ 9847 h 9847"/>
              <a:gd name="connsiteX8" fmla="*/ 9982 w 10000"/>
              <a:gd name="connsiteY8" fmla="*/ 9538 h 9847"/>
              <a:gd name="connsiteX9" fmla="*/ 10000 w 10000"/>
              <a:gd name="connsiteY9" fmla="*/ 8277 h 9847"/>
              <a:gd name="connsiteX0" fmla="*/ 10000 w 10036"/>
              <a:gd name="connsiteY0" fmla="*/ 8406 h 10000"/>
              <a:gd name="connsiteX1" fmla="*/ 8958 w 10036"/>
              <a:gd name="connsiteY1" fmla="*/ 6599 h 10000"/>
              <a:gd name="connsiteX2" fmla="*/ 7196 w 10036"/>
              <a:gd name="connsiteY2" fmla="*/ 7906 h 10000"/>
              <a:gd name="connsiteX3" fmla="*/ 4350 w 10036"/>
              <a:gd name="connsiteY3" fmla="*/ 2870 h 10000"/>
              <a:gd name="connsiteX4" fmla="*/ 2878 w 10036"/>
              <a:gd name="connsiteY4" fmla="*/ 5432 h 10000"/>
              <a:gd name="connsiteX5" fmla="*/ 1379 w 10036"/>
              <a:gd name="connsiteY5" fmla="*/ 947 h 10000"/>
              <a:gd name="connsiteX6" fmla="*/ 2 w 10036"/>
              <a:gd name="connsiteY6" fmla="*/ 0 h 10000"/>
              <a:gd name="connsiteX7" fmla="*/ 29 w 10036"/>
              <a:gd name="connsiteY7" fmla="*/ 10000 h 10000"/>
              <a:gd name="connsiteX8" fmla="*/ 10036 w 10036"/>
              <a:gd name="connsiteY8" fmla="*/ 9686 h 10000"/>
              <a:gd name="connsiteX9" fmla="*/ 10000 w 10036"/>
              <a:gd name="connsiteY9" fmla="*/ 8406 h 10000"/>
              <a:gd name="connsiteX0" fmla="*/ 9964 w 10036"/>
              <a:gd name="connsiteY0" fmla="*/ 8406 h 10000"/>
              <a:gd name="connsiteX1" fmla="*/ 8958 w 10036"/>
              <a:gd name="connsiteY1" fmla="*/ 6599 h 10000"/>
              <a:gd name="connsiteX2" fmla="*/ 7196 w 10036"/>
              <a:gd name="connsiteY2" fmla="*/ 7906 h 10000"/>
              <a:gd name="connsiteX3" fmla="*/ 4350 w 10036"/>
              <a:gd name="connsiteY3" fmla="*/ 2870 h 10000"/>
              <a:gd name="connsiteX4" fmla="*/ 2878 w 10036"/>
              <a:gd name="connsiteY4" fmla="*/ 5432 h 10000"/>
              <a:gd name="connsiteX5" fmla="*/ 1379 w 10036"/>
              <a:gd name="connsiteY5" fmla="*/ 947 h 10000"/>
              <a:gd name="connsiteX6" fmla="*/ 2 w 10036"/>
              <a:gd name="connsiteY6" fmla="*/ 0 h 10000"/>
              <a:gd name="connsiteX7" fmla="*/ 29 w 10036"/>
              <a:gd name="connsiteY7" fmla="*/ 10000 h 10000"/>
              <a:gd name="connsiteX8" fmla="*/ 10036 w 10036"/>
              <a:gd name="connsiteY8" fmla="*/ 9686 h 10000"/>
              <a:gd name="connsiteX9" fmla="*/ 9964 w 10036"/>
              <a:gd name="connsiteY9" fmla="*/ 8406 h 10000"/>
              <a:gd name="connsiteX0" fmla="*/ 9964 w 9982"/>
              <a:gd name="connsiteY0" fmla="*/ 8406 h 10000"/>
              <a:gd name="connsiteX1" fmla="*/ 8958 w 9982"/>
              <a:gd name="connsiteY1" fmla="*/ 6599 h 10000"/>
              <a:gd name="connsiteX2" fmla="*/ 7196 w 9982"/>
              <a:gd name="connsiteY2" fmla="*/ 7906 h 10000"/>
              <a:gd name="connsiteX3" fmla="*/ 4350 w 9982"/>
              <a:gd name="connsiteY3" fmla="*/ 2870 h 10000"/>
              <a:gd name="connsiteX4" fmla="*/ 2878 w 9982"/>
              <a:gd name="connsiteY4" fmla="*/ 5432 h 10000"/>
              <a:gd name="connsiteX5" fmla="*/ 1379 w 9982"/>
              <a:gd name="connsiteY5" fmla="*/ 947 h 10000"/>
              <a:gd name="connsiteX6" fmla="*/ 2 w 9982"/>
              <a:gd name="connsiteY6" fmla="*/ 0 h 10000"/>
              <a:gd name="connsiteX7" fmla="*/ 29 w 9982"/>
              <a:gd name="connsiteY7" fmla="*/ 10000 h 10000"/>
              <a:gd name="connsiteX8" fmla="*/ 9982 w 9982"/>
              <a:gd name="connsiteY8" fmla="*/ 9529 h 10000"/>
              <a:gd name="connsiteX9" fmla="*/ 9964 w 9982"/>
              <a:gd name="connsiteY9" fmla="*/ 8406 h 10000"/>
              <a:gd name="connsiteX0" fmla="*/ 9981 w 9999"/>
              <a:gd name="connsiteY0" fmla="*/ 8406 h 9774"/>
              <a:gd name="connsiteX1" fmla="*/ 8973 w 9999"/>
              <a:gd name="connsiteY1" fmla="*/ 6599 h 9774"/>
              <a:gd name="connsiteX2" fmla="*/ 7208 w 9999"/>
              <a:gd name="connsiteY2" fmla="*/ 7906 h 9774"/>
              <a:gd name="connsiteX3" fmla="*/ 4357 w 9999"/>
              <a:gd name="connsiteY3" fmla="*/ 2870 h 9774"/>
              <a:gd name="connsiteX4" fmla="*/ 2882 w 9999"/>
              <a:gd name="connsiteY4" fmla="*/ 5432 h 9774"/>
              <a:gd name="connsiteX5" fmla="*/ 1380 w 9999"/>
              <a:gd name="connsiteY5" fmla="*/ 947 h 9774"/>
              <a:gd name="connsiteX6" fmla="*/ 1 w 9999"/>
              <a:gd name="connsiteY6" fmla="*/ 0 h 9774"/>
              <a:gd name="connsiteX7" fmla="*/ 408 w 9999"/>
              <a:gd name="connsiteY7" fmla="*/ 6243 h 9774"/>
              <a:gd name="connsiteX8" fmla="*/ 9999 w 9999"/>
              <a:gd name="connsiteY8" fmla="*/ 9529 h 9774"/>
              <a:gd name="connsiteX9" fmla="*/ 9981 w 9999"/>
              <a:gd name="connsiteY9" fmla="*/ 8406 h 9774"/>
              <a:gd name="connsiteX0" fmla="*/ 10026 w 10044"/>
              <a:gd name="connsiteY0" fmla="*/ 8600 h 10070"/>
              <a:gd name="connsiteX1" fmla="*/ 9018 w 10044"/>
              <a:gd name="connsiteY1" fmla="*/ 6752 h 10070"/>
              <a:gd name="connsiteX2" fmla="*/ 7253 w 10044"/>
              <a:gd name="connsiteY2" fmla="*/ 8089 h 10070"/>
              <a:gd name="connsiteX3" fmla="*/ 4401 w 10044"/>
              <a:gd name="connsiteY3" fmla="*/ 2936 h 10070"/>
              <a:gd name="connsiteX4" fmla="*/ 2926 w 10044"/>
              <a:gd name="connsiteY4" fmla="*/ 5558 h 10070"/>
              <a:gd name="connsiteX5" fmla="*/ 1424 w 10044"/>
              <a:gd name="connsiteY5" fmla="*/ 969 h 10070"/>
              <a:gd name="connsiteX6" fmla="*/ 45 w 10044"/>
              <a:gd name="connsiteY6" fmla="*/ 0 h 10070"/>
              <a:gd name="connsiteX7" fmla="*/ 0 w 10044"/>
              <a:gd name="connsiteY7" fmla="*/ 10070 h 10070"/>
              <a:gd name="connsiteX8" fmla="*/ 10044 w 10044"/>
              <a:gd name="connsiteY8" fmla="*/ 9749 h 10070"/>
              <a:gd name="connsiteX9" fmla="*/ 10026 w 10044"/>
              <a:gd name="connsiteY9" fmla="*/ 8600 h 10070"/>
              <a:gd name="connsiteX0" fmla="*/ 9982 w 10000"/>
              <a:gd name="connsiteY0" fmla="*/ 8600 h 9999"/>
              <a:gd name="connsiteX1" fmla="*/ 8974 w 10000"/>
              <a:gd name="connsiteY1" fmla="*/ 6752 h 9999"/>
              <a:gd name="connsiteX2" fmla="*/ 7209 w 10000"/>
              <a:gd name="connsiteY2" fmla="*/ 8089 h 9999"/>
              <a:gd name="connsiteX3" fmla="*/ 4357 w 10000"/>
              <a:gd name="connsiteY3" fmla="*/ 2936 h 9999"/>
              <a:gd name="connsiteX4" fmla="*/ 2882 w 10000"/>
              <a:gd name="connsiteY4" fmla="*/ 5558 h 9999"/>
              <a:gd name="connsiteX5" fmla="*/ 1380 w 10000"/>
              <a:gd name="connsiteY5" fmla="*/ 969 h 9999"/>
              <a:gd name="connsiteX6" fmla="*/ 1 w 10000"/>
              <a:gd name="connsiteY6" fmla="*/ 0 h 9999"/>
              <a:gd name="connsiteX7" fmla="*/ 245 w 10000"/>
              <a:gd name="connsiteY7" fmla="*/ 8469 h 9999"/>
              <a:gd name="connsiteX8" fmla="*/ 10000 w 10000"/>
              <a:gd name="connsiteY8" fmla="*/ 9749 h 9999"/>
              <a:gd name="connsiteX9" fmla="*/ 9982 w 10000"/>
              <a:gd name="connsiteY9" fmla="*/ 8600 h 9999"/>
              <a:gd name="connsiteX0" fmla="*/ 9982 w 10000"/>
              <a:gd name="connsiteY0" fmla="*/ 8601 h 10072"/>
              <a:gd name="connsiteX1" fmla="*/ 8974 w 10000"/>
              <a:gd name="connsiteY1" fmla="*/ 6753 h 10072"/>
              <a:gd name="connsiteX2" fmla="*/ 7209 w 10000"/>
              <a:gd name="connsiteY2" fmla="*/ 8090 h 10072"/>
              <a:gd name="connsiteX3" fmla="*/ 4357 w 10000"/>
              <a:gd name="connsiteY3" fmla="*/ 2936 h 10072"/>
              <a:gd name="connsiteX4" fmla="*/ 2882 w 10000"/>
              <a:gd name="connsiteY4" fmla="*/ 5559 h 10072"/>
              <a:gd name="connsiteX5" fmla="*/ 1380 w 10000"/>
              <a:gd name="connsiteY5" fmla="*/ 969 h 10072"/>
              <a:gd name="connsiteX6" fmla="*/ 1 w 10000"/>
              <a:gd name="connsiteY6" fmla="*/ 0 h 10072"/>
              <a:gd name="connsiteX7" fmla="*/ 28 w 10000"/>
              <a:gd name="connsiteY7" fmla="*/ 10072 h 10072"/>
              <a:gd name="connsiteX8" fmla="*/ 10000 w 10000"/>
              <a:gd name="connsiteY8" fmla="*/ 9750 h 10072"/>
              <a:gd name="connsiteX9" fmla="*/ 9982 w 10000"/>
              <a:gd name="connsiteY9" fmla="*/ 8601 h 10072"/>
              <a:gd name="connsiteX0" fmla="*/ 9954 w 9972"/>
              <a:gd name="connsiteY0" fmla="*/ 8761 h 10232"/>
              <a:gd name="connsiteX1" fmla="*/ 8946 w 9972"/>
              <a:gd name="connsiteY1" fmla="*/ 6913 h 10232"/>
              <a:gd name="connsiteX2" fmla="*/ 7181 w 9972"/>
              <a:gd name="connsiteY2" fmla="*/ 8250 h 10232"/>
              <a:gd name="connsiteX3" fmla="*/ 4329 w 9972"/>
              <a:gd name="connsiteY3" fmla="*/ 3096 h 10232"/>
              <a:gd name="connsiteX4" fmla="*/ 2854 w 9972"/>
              <a:gd name="connsiteY4" fmla="*/ 5719 h 10232"/>
              <a:gd name="connsiteX5" fmla="*/ 1352 w 9972"/>
              <a:gd name="connsiteY5" fmla="*/ 1129 h 10232"/>
              <a:gd name="connsiteX6" fmla="*/ 9 w 9972"/>
              <a:gd name="connsiteY6" fmla="*/ 0 h 10232"/>
              <a:gd name="connsiteX7" fmla="*/ 0 w 9972"/>
              <a:gd name="connsiteY7" fmla="*/ 10232 h 10232"/>
              <a:gd name="connsiteX8" fmla="*/ 9972 w 9972"/>
              <a:gd name="connsiteY8" fmla="*/ 9910 h 10232"/>
              <a:gd name="connsiteX9" fmla="*/ 9954 w 9972"/>
              <a:gd name="connsiteY9" fmla="*/ 8761 h 10232"/>
              <a:gd name="connsiteX0" fmla="*/ 9946 w 10000"/>
              <a:gd name="connsiteY0" fmla="*/ 9032 h 10335"/>
              <a:gd name="connsiteX1" fmla="*/ 8971 w 10000"/>
              <a:gd name="connsiteY1" fmla="*/ 6756 h 10335"/>
              <a:gd name="connsiteX2" fmla="*/ 7201 w 10000"/>
              <a:gd name="connsiteY2" fmla="*/ 8063 h 10335"/>
              <a:gd name="connsiteX3" fmla="*/ 4341 w 10000"/>
              <a:gd name="connsiteY3" fmla="*/ 3026 h 10335"/>
              <a:gd name="connsiteX4" fmla="*/ 2862 w 10000"/>
              <a:gd name="connsiteY4" fmla="*/ 5589 h 10335"/>
              <a:gd name="connsiteX5" fmla="*/ 1356 w 10000"/>
              <a:gd name="connsiteY5" fmla="*/ 1103 h 10335"/>
              <a:gd name="connsiteX6" fmla="*/ 9 w 10000"/>
              <a:gd name="connsiteY6" fmla="*/ 0 h 10335"/>
              <a:gd name="connsiteX7" fmla="*/ 0 w 10000"/>
              <a:gd name="connsiteY7" fmla="*/ 10000 h 10335"/>
              <a:gd name="connsiteX8" fmla="*/ 10000 w 10000"/>
              <a:gd name="connsiteY8" fmla="*/ 9685 h 10335"/>
              <a:gd name="connsiteX9" fmla="*/ 9946 w 10000"/>
              <a:gd name="connsiteY9" fmla="*/ 9032 h 10335"/>
              <a:gd name="connsiteX0" fmla="*/ 10055 w 10055"/>
              <a:gd name="connsiteY0" fmla="*/ 9345 h 10608"/>
              <a:gd name="connsiteX1" fmla="*/ 8971 w 10055"/>
              <a:gd name="connsiteY1" fmla="*/ 6756 h 10608"/>
              <a:gd name="connsiteX2" fmla="*/ 7201 w 10055"/>
              <a:gd name="connsiteY2" fmla="*/ 8063 h 10608"/>
              <a:gd name="connsiteX3" fmla="*/ 4341 w 10055"/>
              <a:gd name="connsiteY3" fmla="*/ 3026 h 10608"/>
              <a:gd name="connsiteX4" fmla="*/ 2862 w 10055"/>
              <a:gd name="connsiteY4" fmla="*/ 5589 h 10608"/>
              <a:gd name="connsiteX5" fmla="*/ 1356 w 10055"/>
              <a:gd name="connsiteY5" fmla="*/ 1103 h 10608"/>
              <a:gd name="connsiteX6" fmla="*/ 9 w 10055"/>
              <a:gd name="connsiteY6" fmla="*/ 0 h 10608"/>
              <a:gd name="connsiteX7" fmla="*/ 0 w 10055"/>
              <a:gd name="connsiteY7" fmla="*/ 10000 h 10608"/>
              <a:gd name="connsiteX8" fmla="*/ 10000 w 10055"/>
              <a:gd name="connsiteY8" fmla="*/ 9685 h 10608"/>
              <a:gd name="connsiteX9" fmla="*/ 10055 w 10055"/>
              <a:gd name="connsiteY9" fmla="*/ 9345 h 10608"/>
              <a:gd name="connsiteX0" fmla="*/ 10055 w 10055"/>
              <a:gd name="connsiteY0" fmla="*/ 9502 h 10746"/>
              <a:gd name="connsiteX1" fmla="*/ 8971 w 10055"/>
              <a:gd name="connsiteY1" fmla="*/ 6756 h 10746"/>
              <a:gd name="connsiteX2" fmla="*/ 7201 w 10055"/>
              <a:gd name="connsiteY2" fmla="*/ 8063 h 10746"/>
              <a:gd name="connsiteX3" fmla="*/ 4341 w 10055"/>
              <a:gd name="connsiteY3" fmla="*/ 3026 h 10746"/>
              <a:gd name="connsiteX4" fmla="*/ 2862 w 10055"/>
              <a:gd name="connsiteY4" fmla="*/ 5589 h 10746"/>
              <a:gd name="connsiteX5" fmla="*/ 1356 w 10055"/>
              <a:gd name="connsiteY5" fmla="*/ 1103 h 10746"/>
              <a:gd name="connsiteX6" fmla="*/ 9 w 10055"/>
              <a:gd name="connsiteY6" fmla="*/ 0 h 10746"/>
              <a:gd name="connsiteX7" fmla="*/ 0 w 10055"/>
              <a:gd name="connsiteY7" fmla="*/ 10000 h 10746"/>
              <a:gd name="connsiteX8" fmla="*/ 10000 w 10055"/>
              <a:gd name="connsiteY8" fmla="*/ 9685 h 10746"/>
              <a:gd name="connsiteX9" fmla="*/ 10055 w 10055"/>
              <a:gd name="connsiteY9" fmla="*/ 9502 h 10746"/>
              <a:gd name="connsiteX0" fmla="*/ 10001 w 10001"/>
              <a:gd name="connsiteY0" fmla="*/ 9502 h 10746"/>
              <a:gd name="connsiteX1" fmla="*/ 8971 w 10001"/>
              <a:gd name="connsiteY1" fmla="*/ 6756 h 10746"/>
              <a:gd name="connsiteX2" fmla="*/ 7201 w 10001"/>
              <a:gd name="connsiteY2" fmla="*/ 8063 h 10746"/>
              <a:gd name="connsiteX3" fmla="*/ 4341 w 10001"/>
              <a:gd name="connsiteY3" fmla="*/ 3026 h 10746"/>
              <a:gd name="connsiteX4" fmla="*/ 2862 w 10001"/>
              <a:gd name="connsiteY4" fmla="*/ 5589 h 10746"/>
              <a:gd name="connsiteX5" fmla="*/ 1356 w 10001"/>
              <a:gd name="connsiteY5" fmla="*/ 1103 h 10746"/>
              <a:gd name="connsiteX6" fmla="*/ 9 w 10001"/>
              <a:gd name="connsiteY6" fmla="*/ 0 h 10746"/>
              <a:gd name="connsiteX7" fmla="*/ 0 w 10001"/>
              <a:gd name="connsiteY7" fmla="*/ 10000 h 10746"/>
              <a:gd name="connsiteX8" fmla="*/ 10000 w 10001"/>
              <a:gd name="connsiteY8" fmla="*/ 9685 h 10746"/>
              <a:gd name="connsiteX9" fmla="*/ 10001 w 10001"/>
              <a:gd name="connsiteY9" fmla="*/ 9502 h 1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1" h="10746">
                <a:moveTo>
                  <a:pt x="10001" y="9502"/>
                </a:moveTo>
                <a:lnTo>
                  <a:pt x="8971" y="6756"/>
                </a:lnTo>
                <a:lnTo>
                  <a:pt x="7201" y="8063"/>
                </a:lnTo>
                <a:lnTo>
                  <a:pt x="4341" y="3026"/>
                </a:lnTo>
                <a:lnTo>
                  <a:pt x="2862" y="5589"/>
                </a:lnTo>
                <a:lnTo>
                  <a:pt x="1356" y="1103"/>
                </a:lnTo>
                <a:lnTo>
                  <a:pt x="9" y="0"/>
                </a:lnTo>
                <a:cubicBezTo>
                  <a:pt x="0" y="4585"/>
                  <a:pt x="9" y="5414"/>
                  <a:pt x="0" y="10000"/>
                </a:cubicBezTo>
                <a:lnTo>
                  <a:pt x="10000" y="9685"/>
                </a:lnTo>
                <a:cubicBezTo>
                  <a:pt x="10006" y="5448"/>
                  <a:pt x="9995" y="13738"/>
                  <a:pt x="10001" y="950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baseline="-2500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CEED83D5-D87B-4A7B-A192-89EBA3D484D2}"/>
              </a:ext>
            </a:extLst>
          </p:cNvPr>
          <p:cNvSpPr/>
          <p:nvPr/>
        </p:nvSpPr>
        <p:spPr>
          <a:xfrm>
            <a:off x="1315045" y="5546212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6%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FAB10BD1-224D-4FEA-A863-EFA78E0AC4BA}"/>
              </a:ext>
            </a:extLst>
          </p:cNvPr>
          <p:cNvSpPr/>
          <p:nvPr/>
        </p:nvSpPr>
        <p:spPr>
          <a:xfrm>
            <a:off x="1076358" y="3675741"/>
            <a:ext cx="309669" cy="299604"/>
          </a:xfrm>
          <a:prstGeom prst="rect">
            <a:avLst/>
          </a:prstGeom>
          <a:solidFill>
            <a:srgbClr val="FF9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25419C"/>
              </a:solidFill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481F864-6BD8-4403-AE2B-DFFCA8118682}"/>
              </a:ext>
            </a:extLst>
          </p:cNvPr>
          <p:cNvSpPr/>
          <p:nvPr/>
        </p:nvSpPr>
        <p:spPr>
          <a:xfrm>
            <a:off x="1478165" y="3675741"/>
            <a:ext cx="2801348" cy="277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dirty="0">
                <a:solidFill>
                  <a:srgbClr val="001C74"/>
                </a:solidFill>
              </a:rPr>
              <a:t>  Отсутствие нормативных ссылок</a:t>
            </a:r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A180DFA9-3883-44E5-936B-D08C5169CFA2}"/>
              </a:ext>
            </a:extLst>
          </p:cNvPr>
          <p:cNvSpPr>
            <a:spLocks/>
          </p:cNvSpPr>
          <p:nvPr/>
        </p:nvSpPr>
        <p:spPr bwMode="auto">
          <a:xfrm>
            <a:off x="1007848" y="5815970"/>
            <a:ext cx="9427442" cy="395167"/>
          </a:xfrm>
          <a:custGeom>
            <a:avLst/>
            <a:gdLst>
              <a:gd name="T0" fmla="*/ 3294 w 3294"/>
              <a:gd name="T1" fmla="*/ 61 h 640"/>
              <a:gd name="T2" fmla="*/ 2824 w 3294"/>
              <a:gd name="T3" fmla="*/ 58 h 640"/>
              <a:gd name="T4" fmla="*/ 2355 w 3294"/>
              <a:gd name="T5" fmla="*/ 180 h 640"/>
              <a:gd name="T6" fmla="*/ 1885 w 3294"/>
              <a:gd name="T7" fmla="*/ 76 h 640"/>
              <a:gd name="T8" fmla="*/ 945 w 3294"/>
              <a:gd name="T9" fmla="*/ 61 h 640"/>
              <a:gd name="T10" fmla="*/ 473 w 3294"/>
              <a:gd name="T11" fmla="*/ 0 h 640"/>
              <a:gd name="T12" fmla="*/ 0 w 3294"/>
              <a:gd name="T13" fmla="*/ 160 h 640"/>
              <a:gd name="T14" fmla="*/ 3 w 3294"/>
              <a:gd name="T15" fmla="*/ 640 h 640"/>
              <a:gd name="T16" fmla="*/ 3294 w 3294"/>
              <a:gd name="T17" fmla="*/ 640 h 640"/>
              <a:gd name="T18" fmla="*/ 3294 w 3294"/>
              <a:gd name="T19" fmla="*/ 61 h 640"/>
              <a:gd name="connsiteX0" fmla="*/ 10000 w 10000"/>
              <a:gd name="connsiteY0" fmla="*/ 953 h 10000"/>
              <a:gd name="connsiteX1" fmla="*/ 8573 w 10000"/>
              <a:gd name="connsiteY1" fmla="*/ 906 h 10000"/>
              <a:gd name="connsiteX2" fmla="*/ 7330 w 10000"/>
              <a:gd name="connsiteY2" fmla="*/ 4065 h 10000"/>
              <a:gd name="connsiteX3" fmla="*/ 5723 w 10000"/>
              <a:gd name="connsiteY3" fmla="*/ 1188 h 10000"/>
              <a:gd name="connsiteX4" fmla="*/ 2869 w 10000"/>
              <a:gd name="connsiteY4" fmla="*/ 953 h 10000"/>
              <a:gd name="connsiteX5" fmla="*/ 1436 w 10000"/>
              <a:gd name="connsiteY5" fmla="*/ 0 h 10000"/>
              <a:gd name="connsiteX6" fmla="*/ 0 w 10000"/>
              <a:gd name="connsiteY6" fmla="*/ 2500 h 10000"/>
              <a:gd name="connsiteX7" fmla="*/ 9 w 10000"/>
              <a:gd name="connsiteY7" fmla="*/ 10000 h 10000"/>
              <a:gd name="connsiteX8" fmla="*/ 10000 w 10000"/>
              <a:gd name="connsiteY8" fmla="*/ 10000 h 10000"/>
              <a:gd name="connsiteX9" fmla="*/ 10000 w 10000"/>
              <a:gd name="connsiteY9" fmla="*/ 953 h 10000"/>
              <a:gd name="connsiteX0" fmla="*/ 10018 w 10018"/>
              <a:gd name="connsiteY0" fmla="*/ 2741 h 10000"/>
              <a:gd name="connsiteX1" fmla="*/ 8573 w 10018"/>
              <a:gd name="connsiteY1" fmla="*/ 906 h 10000"/>
              <a:gd name="connsiteX2" fmla="*/ 7330 w 10018"/>
              <a:gd name="connsiteY2" fmla="*/ 4065 h 10000"/>
              <a:gd name="connsiteX3" fmla="*/ 5723 w 10018"/>
              <a:gd name="connsiteY3" fmla="*/ 1188 h 10000"/>
              <a:gd name="connsiteX4" fmla="*/ 2869 w 10018"/>
              <a:gd name="connsiteY4" fmla="*/ 953 h 10000"/>
              <a:gd name="connsiteX5" fmla="*/ 1436 w 10018"/>
              <a:gd name="connsiteY5" fmla="*/ 0 h 10000"/>
              <a:gd name="connsiteX6" fmla="*/ 0 w 10018"/>
              <a:gd name="connsiteY6" fmla="*/ 2500 h 10000"/>
              <a:gd name="connsiteX7" fmla="*/ 9 w 10018"/>
              <a:gd name="connsiteY7" fmla="*/ 10000 h 10000"/>
              <a:gd name="connsiteX8" fmla="*/ 10000 w 10018"/>
              <a:gd name="connsiteY8" fmla="*/ 10000 h 10000"/>
              <a:gd name="connsiteX9" fmla="*/ 10018 w 10018"/>
              <a:gd name="connsiteY9" fmla="*/ 2741 h 10000"/>
              <a:gd name="connsiteX0" fmla="*/ 10018 w 10018"/>
              <a:gd name="connsiteY0" fmla="*/ 2741 h 10000"/>
              <a:gd name="connsiteX1" fmla="*/ 9026 w 10018"/>
              <a:gd name="connsiteY1" fmla="*/ 6092 h 10000"/>
              <a:gd name="connsiteX2" fmla="*/ 7330 w 10018"/>
              <a:gd name="connsiteY2" fmla="*/ 4065 h 10000"/>
              <a:gd name="connsiteX3" fmla="*/ 5723 w 10018"/>
              <a:gd name="connsiteY3" fmla="*/ 1188 h 10000"/>
              <a:gd name="connsiteX4" fmla="*/ 2869 w 10018"/>
              <a:gd name="connsiteY4" fmla="*/ 953 h 10000"/>
              <a:gd name="connsiteX5" fmla="*/ 1436 w 10018"/>
              <a:gd name="connsiteY5" fmla="*/ 0 h 10000"/>
              <a:gd name="connsiteX6" fmla="*/ 0 w 10018"/>
              <a:gd name="connsiteY6" fmla="*/ 2500 h 10000"/>
              <a:gd name="connsiteX7" fmla="*/ 9 w 10018"/>
              <a:gd name="connsiteY7" fmla="*/ 10000 h 10000"/>
              <a:gd name="connsiteX8" fmla="*/ 10000 w 10018"/>
              <a:gd name="connsiteY8" fmla="*/ 10000 h 10000"/>
              <a:gd name="connsiteX9" fmla="*/ 10018 w 10018"/>
              <a:gd name="connsiteY9" fmla="*/ 2741 h 10000"/>
              <a:gd name="connsiteX0" fmla="*/ 10018 w 10018"/>
              <a:gd name="connsiteY0" fmla="*/ 6765 h 10000"/>
              <a:gd name="connsiteX1" fmla="*/ 9026 w 10018"/>
              <a:gd name="connsiteY1" fmla="*/ 6092 h 10000"/>
              <a:gd name="connsiteX2" fmla="*/ 7330 w 10018"/>
              <a:gd name="connsiteY2" fmla="*/ 4065 h 10000"/>
              <a:gd name="connsiteX3" fmla="*/ 5723 w 10018"/>
              <a:gd name="connsiteY3" fmla="*/ 1188 h 10000"/>
              <a:gd name="connsiteX4" fmla="*/ 2869 w 10018"/>
              <a:gd name="connsiteY4" fmla="*/ 953 h 10000"/>
              <a:gd name="connsiteX5" fmla="*/ 1436 w 10018"/>
              <a:gd name="connsiteY5" fmla="*/ 0 h 10000"/>
              <a:gd name="connsiteX6" fmla="*/ 0 w 10018"/>
              <a:gd name="connsiteY6" fmla="*/ 2500 h 10000"/>
              <a:gd name="connsiteX7" fmla="*/ 9 w 10018"/>
              <a:gd name="connsiteY7" fmla="*/ 10000 h 10000"/>
              <a:gd name="connsiteX8" fmla="*/ 10000 w 10018"/>
              <a:gd name="connsiteY8" fmla="*/ 10000 h 10000"/>
              <a:gd name="connsiteX9" fmla="*/ 10018 w 10018"/>
              <a:gd name="connsiteY9" fmla="*/ 6765 h 10000"/>
              <a:gd name="connsiteX0" fmla="*/ 10018 w 10018"/>
              <a:gd name="connsiteY0" fmla="*/ 6765 h 10000"/>
              <a:gd name="connsiteX1" fmla="*/ 9026 w 10018"/>
              <a:gd name="connsiteY1" fmla="*/ 6092 h 10000"/>
              <a:gd name="connsiteX2" fmla="*/ 7330 w 10018"/>
              <a:gd name="connsiteY2" fmla="*/ 4065 h 10000"/>
              <a:gd name="connsiteX3" fmla="*/ 5632 w 10018"/>
              <a:gd name="connsiteY3" fmla="*/ 4675 h 10000"/>
              <a:gd name="connsiteX4" fmla="*/ 2869 w 10018"/>
              <a:gd name="connsiteY4" fmla="*/ 953 h 10000"/>
              <a:gd name="connsiteX5" fmla="*/ 1436 w 10018"/>
              <a:gd name="connsiteY5" fmla="*/ 0 h 10000"/>
              <a:gd name="connsiteX6" fmla="*/ 0 w 10018"/>
              <a:gd name="connsiteY6" fmla="*/ 2500 h 10000"/>
              <a:gd name="connsiteX7" fmla="*/ 9 w 10018"/>
              <a:gd name="connsiteY7" fmla="*/ 10000 h 10000"/>
              <a:gd name="connsiteX8" fmla="*/ 10000 w 10018"/>
              <a:gd name="connsiteY8" fmla="*/ 10000 h 10000"/>
              <a:gd name="connsiteX9" fmla="*/ 10018 w 10018"/>
              <a:gd name="connsiteY9" fmla="*/ 6765 h 10000"/>
              <a:gd name="connsiteX0" fmla="*/ 10009 w 10009"/>
              <a:gd name="connsiteY0" fmla="*/ 6765 h 10000"/>
              <a:gd name="connsiteX1" fmla="*/ 9017 w 10009"/>
              <a:gd name="connsiteY1" fmla="*/ 6092 h 10000"/>
              <a:gd name="connsiteX2" fmla="*/ 7321 w 10009"/>
              <a:gd name="connsiteY2" fmla="*/ 4065 h 10000"/>
              <a:gd name="connsiteX3" fmla="*/ 5623 w 10009"/>
              <a:gd name="connsiteY3" fmla="*/ 4675 h 10000"/>
              <a:gd name="connsiteX4" fmla="*/ 2860 w 10009"/>
              <a:gd name="connsiteY4" fmla="*/ 953 h 10000"/>
              <a:gd name="connsiteX5" fmla="*/ 1427 w 10009"/>
              <a:gd name="connsiteY5" fmla="*/ 0 h 10000"/>
              <a:gd name="connsiteX6" fmla="*/ 27 w 10009"/>
              <a:gd name="connsiteY6" fmla="*/ 2142 h 10000"/>
              <a:gd name="connsiteX7" fmla="*/ 0 w 10009"/>
              <a:gd name="connsiteY7" fmla="*/ 10000 h 10000"/>
              <a:gd name="connsiteX8" fmla="*/ 9991 w 10009"/>
              <a:gd name="connsiteY8" fmla="*/ 10000 h 10000"/>
              <a:gd name="connsiteX9" fmla="*/ 10009 w 10009"/>
              <a:gd name="connsiteY9" fmla="*/ 6765 h 10000"/>
              <a:gd name="connsiteX0" fmla="*/ 10009 w 10009"/>
              <a:gd name="connsiteY0" fmla="*/ 5812 h 9047"/>
              <a:gd name="connsiteX1" fmla="*/ 9017 w 10009"/>
              <a:gd name="connsiteY1" fmla="*/ 5139 h 9047"/>
              <a:gd name="connsiteX2" fmla="*/ 7321 w 10009"/>
              <a:gd name="connsiteY2" fmla="*/ 3112 h 9047"/>
              <a:gd name="connsiteX3" fmla="*/ 5623 w 10009"/>
              <a:gd name="connsiteY3" fmla="*/ 3722 h 9047"/>
              <a:gd name="connsiteX4" fmla="*/ 2860 w 10009"/>
              <a:gd name="connsiteY4" fmla="*/ 0 h 9047"/>
              <a:gd name="connsiteX5" fmla="*/ 1445 w 10009"/>
              <a:gd name="connsiteY5" fmla="*/ 2087 h 9047"/>
              <a:gd name="connsiteX6" fmla="*/ 27 w 10009"/>
              <a:gd name="connsiteY6" fmla="*/ 1189 h 9047"/>
              <a:gd name="connsiteX7" fmla="*/ 0 w 10009"/>
              <a:gd name="connsiteY7" fmla="*/ 9047 h 9047"/>
              <a:gd name="connsiteX8" fmla="*/ 9991 w 10009"/>
              <a:gd name="connsiteY8" fmla="*/ 9047 h 9047"/>
              <a:gd name="connsiteX9" fmla="*/ 10009 w 10009"/>
              <a:gd name="connsiteY9" fmla="*/ 5812 h 9047"/>
              <a:gd name="connsiteX0" fmla="*/ 10000 w 10000"/>
              <a:gd name="connsiteY0" fmla="*/ 5110 h 8686"/>
              <a:gd name="connsiteX1" fmla="*/ 9009 w 10000"/>
              <a:gd name="connsiteY1" fmla="*/ 4366 h 8686"/>
              <a:gd name="connsiteX2" fmla="*/ 7314 w 10000"/>
              <a:gd name="connsiteY2" fmla="*/ 2126 h 8686"/>
              <a:gd name="connsiteX3" fmla="*/ 5618 w 10000"/>
              <a:gd name="connsiteY3" fmla="*/ 2800 h 8686"/>
              <a:gd name="connsiteX4" fmla="*/ 2893 w 10000"/>
              <a:gd name="connsiteY4" fmla="*/ 4616 h 8686"/>
              <a:gd name="connsiteX5" fmla="*/ 1444 w 10000"/>
              <a:gd name="connsiteY5" fmla="*/ 993 h 8686"/>
              <a:gd name="connsiteX6" fmla="*/ 27 w 10000"/>
              <a:gd name="connsiteY6" fmla="*/ 0 h 8686"/>
              <a:gd name="connsiteX7" fmla="*/ 0 w 10000"/>
              <a:gd name="connsiteY7" fmla="*/ 8686 h 8686"/>
              <a:gd name="connsiteX8" fmla="*/ 9982 w 10000"/>
              <a:gd name="connsiteY8" fmla="*/ 8686 h 8686"/>
              <a:gd name="connsiteX9" fmla="*/ 10000 w 10000"/>
              <a:gd name="connsiteY9" fmla="*/ 5110 h 8686"/>
              <a:gd name="connsiteX0" fmla="*/ 10000 w 10000"/>
              <a:gd name="connsiteY0" fmla="*/ 5883 h 10000"/>
              <a:gd name="connsiteX1" fmla="*/ 9009 w 10000"/>
              <a:gd name="connsiteY1" fmla="*/ 5026 h 10000"/>
              <a:gd name="connsiteX2" fmla="*/ 7368 w 10000"/>
              <a:gd name="connsiteY2" fmla="*/ 6544 h 10000"/>
              <a:gd name="connsiteX3" fmla="*/ 5618 w 10000"/>
              <a:gd name="connsiteY3" fmla="*/ 3224 h 10000"/>
              <a:gd name="connsiteX4" fmla="*/ 2893 w 10000"/>
              <a:gd name="connsiteY4" fmla="*/ 5314 h 10000"/>
              <a:gd name="connsiteX5" fmla="*/ 1444 w 10000"/>
              <a:gd name="connsiteY5" fmla="*/ 1143 h 10000"/>
              <a:gd name="connsiteX6" fmla="*/ 27 w 10000"/>
              <a:gd name="connsiteY6" fmla="*/ 0 h 10000"/>
              <a:gd name="connsiteX7" fmla="*/ 0 w 10000"/>
              <a:gd name="connsiteY7" fmla="*/ 10000 h 10000"/>
              <a:gd name="connsiteX8" fmla="*/ 9982 w 10000"/>
              <a:gd name="connsiteY8" fmla="*/ 10000 h 10000"/>
              <a:gd name="connsiteX9" fmla="*/ 10000 w 10000"/>
              <a:gd name="connsiteY9" fmla="*/ 5883 h 10000"/>
              <a:gd name="connsiteX0" fmla="*/ 10000 w 10000"/>
              <a:gd name="connsiteY0" fmla="*/ 5883 h 10000"/>
              <a:gd name="connsiteX1" fmla="*/ 9009 w 10000"/>
              <a:gd name="connsiteY1" fmla="*/ 5026 h 10000"/>
              <a:gd name="connsiteX2" fmla="*/ 7368 w 10000"/>
              <a:gd name="connsiteY2" fmla="*/ 6544 h 10000"/>
              <a:gd name="connsiteX3" fmla="*/ 5075 w 10000"/>
              <a:gd name="connsiteY3" fmla="*/ 4817 h 10000"/>
              <a:gd name="connsiteX4" fmla="*/ 2893 w 10000"/>
              <a:gd name="connsiteY4" fmla="*/ 5314 h 10000"/>
              <a:gd name="connsiteX5" fmla="*/ 1444 w 10000"/>
              <a:gd name="connsiteY5" fmla="*/ 1143 h 10000"/>
              <a:gd name="connsiteX6" fmla="*/ 27 w 10000"/>
              <a:gd name="connsiteY6" fmla="*/ 0 h 10000"/>
              <a:gd name="connsiteX7" fmla="*/ 0 w 10000"/>
              <a:gd name="connsiteY7" fmla="*/ 10000 h 10000"/>
              <a:gd name="connsiteX8" fmla="*/ 9982 w 10000"/>
              <a:gd name="connsiteY8" fmla="*/ 10000 h 10000"/>
              <a:gd name="connsiteX9" fmla="*/ 10000 w 10000"/>
              <a:gd name="connsiteY9" fmla="*/ 5883 h 10000"/>
              <a:gd name="connsiteX0" fmla="*/ 10000 w 10000"/>
              <a:gd name="connsiteY0" fmla="*/ 5883 h 10000"/>
              <a:gd name="connsiteX1" fmla="*/ 9009 w 10000"/>
              <a:gd name="connsiteY1" fmla="*/ 5026 h 10000"/>
              <a:gd name="connsiteX2" fmla="*/ 7350 w 10000"/>
              <a:gd name="connsiteY2" fmla="*/ 5975 h 10000"/>
              <a:gd name="connsiteX3" fmla="*/ 5075 w 10000"/>
              <a:gd name="connsiteY3" fmla="*/ 4817 h 10000"/>
              <a:gd name="connsiteX4" fmla="*/ 2893 w 10000"/>
              <a:gd name="connsiteY4" fmla="*/ 5314 h 10000"/>
              <a:gd name="connsiteX5" fmla="*/ 1444 w 10000"/>
              <a:gd name="connsiteY5" fmla="*/ 1143 h 10000"/>
              <a:gd name="connsiteX6" fmla="*/ 27 w 10000"/>
              <a:gd name="connsiteY6" fmla="*/ 0 h 10000"/>
              <a:gd name="connsiteX7" fmla="*/ 0 w 10000"/>
              <a:gd name="connsiteY7" fmla="*/ 10000 h 10000"/>
              <a:gd name="connsiteX8" fmla="*/ 9982 w 10000"/>
              <a:gd name="connsiteY8" fmla="*/ 10000 h 10000"/>
              <a:gd name="connsiteX9" fmla="*/ 10000 w 10000"/>
              <a:gd name="connsiteY9" fmla="*/ 5883 h 10000"/>
              <a:gd name="connsiteX0" fmla="*/ 10000 w 10000"/>
              <a:gd name="connsiteY0" fmla="*/ 5883 h 10000"/>
              <a:gd name="connsiteX1" fmla="*/ 8919 w 10000"/>
              <a:gd name="connsiteY1" fmla="*/ 4230 h 10000"/>
              <a:gd name="connsiteX2" fmla="*/ 7350 w 10000"/>
              <a:gd name="connsiteY2" fmla="*/ 5975 h 10000"/>
              <a:gd name="connsiteX3" fmla="*/ 5075 w 10000"/>
              <a:gd name="connsiteY3" fmla="*/ 4817 h 10000"/>
              <a:gd name="connsiteX4" fmla="*/ 2893 w 10000"/>
              <a:gd name="connsiteY4" fmla="*/ 5314 h 10000"/>
              <a:gd name="connsiteX5" fmla="*/ 1444 w 10000"/>
              <a:gd name="connsiteY5" fmla="*/ 1143 h 10000"/>
              <a:gd name="connsiteX6" fmla="*/ 27 w 10000"/>
              <a:gd name="connsiteY6" fmla="*/ 0 h 10000"/>
              <a:gd name="connsiteX7" fmla="*/ 0 w 10000"/>
              <a:gd name="connsiteY7" fmla="*/ 10000 h 10000"/>
              <a:gd name="connsiteX8" fmla="*/ 9982 w 10000"/>
              <a:gd name="connsiteY8" fmla="*/ 10000 h 10000"/>
              <a:gd name="connsiteX9" fmla="*/ 10000 w 10000"/>
              <a:gd name="connsiteY9" fmla="*/ 5883 h 10000"/>
              <a:gd name="connsiteX0" fmla="*/ 10036 w 10036"/>
              <a:gd name="connsiteY0" fmla="*/ 6793 h 10000"/>
              <a:gd name="connsiteX1" fmla="*/ 8919 w 10036"/>
              <a:gd name="connsiteY1" fmla="*/ 4230 h 10000"/>
              <a:gd name="connsiteX2" fmla="*/ 7350 w 10036"/>
              <a:gd name="connsiteY2" fmla="*/ 5975 h 10000"/>
              <a:gd name="connsiteX3" fmla="*/ 5075 w 10036"/>
              <a:gd name="connsiteY3" fmla="*/ 4817 h 10000"/>
              <a:gd name="connsiteX4" fmla="*/ 2893 w 10036"/>
              <a:gd name="connsiteY4" fmla="*/ 5314 h 10000"/>
              <a:gd name="connsiteX5" fmla="*/ 1444 w 10036"/>
              <a:gd name="connsiteY5" fmla="*/ 1143 h 10000"/>
              <a:gd name="connsiteX6" fmla="*/ 27 w 10036"/>
              <a:gd name="connsiteY6" fmla="*/ 0 h 10000"/>
              <a:gd name="connsiteX7" fmla="*/ 0 w 10036"/>
              <a:gd name="connsiteY7" fmla="*/ 10000 h 10000"/>
              <a:gd name="connsiteX8" fmla="*/ 9982 w 10036"/>
              <a:gd name="connsiteY8" fmla="*/ 10000 h 10000"/>
              <a:gd name="connsiteX9" fmla="*/ 10036 w 10036"/>
              <a:gd name="connsiteY9" fmla="*/ 6793 h 10000"/>
              <a:gd name="connsiteX0" fmla="*/ 10036 w 10036"/>
              <a:gd name="connsiteY0" fmla="*/ 6793 h 10000"/>
              <a:gd name="connsiteX1" fmla="*/ 8919 w 10036"/>
              <a:gd name="connsiteY1" fmla="*/ 4230 h 10000"/>
              <a:gd name="connsiteX2" fmla="*/ 7350 w 10036"/>
              <a:gd name="connsiteY2" fmla="*/ 5975 h 10000"/>
              <a:gd name="connsiteX3" fmla="*/ 5075 w 10036"/>
              <a:gd name="connsiteY3" fmla="*/ 4817 h 10000"/>
              <a:gd name="connsiteX4" fmla="*/ 2893 w 10036"/>
              <a:gd name="connsiteY4" fmla="*/ 5314 h 10000"/>
              <a:gd name="connsiteX5" fmla="*/ 1426 w 10036"/>
              <a:gd name="connsiteY5" fmla="*/ 2395 h 10000"/>
              <a:gd name="connsiteX6" fmla="*/ 27 w 10036"/>
              <a:gd name="connsiteY6" fmla="*/ 0 h 10000"/>
              <a:gd name="connsiteX7" fmla="*/ 0 w 10036"/>
              <a:gd name="connsiteY7" fmla="*/ 10000 h 10000"/>
              <a:gd name="connsiteX8" fmla="*/ 9982 w 10036"/>
              <a:gd name="connsiteY8" fmla="*/ 10000 h 10000"/>
              <a:gd name="connsiteX9" fmla="*/ 10036 w 10036"/>
              <a:gd name="connsiteY9" fmla="*/ 6793 h 10000"/>
              <a:gd name="connsiteX0" fmla="*/ 10036 w 10036"/>
              <a:gd name="connsiteY0" fmla="*/ 5541 h 8748"/>
              <a:gd name="connsiteX1" fmla="*/ 8919 w 10036"/>
              <a:gd name="connsiteY1" fmla="*/ 2978 h 8748"/>
              <a:gd name="connsiteX2" fmla="*/ 7350 w 10036"/>
              <a:gd name="connsiteY2" fmla="*/ 4723 h 8748"/>
              <a:gd name="connsiteX3" fmla="*/ 5075 w 10036"/>
              <a:gd name="connsiteY3" fmla="*/ 3565 h 8748"/>
              <a:gd name="connsiteX4" fmla="*/ 2893 w 10036"/>
              <a:gd name="connsiteY4" fmla="*/ 4062 h 8748"/>
              <a:gd name="connsiteX5" fmla="*/ 1426 w 10036"/>
              <a:gd name="connsiteY5" fmla="*/ 1143 h 8748"/>
              <a:gd name="connsiteX6" fmla="*/ 27 w 10036"/>
              <a:gd name="connsiteY6" fmla="*/ 0 h 8748"/>
              <a:gd name="connsiteX7" fmla="*/ 0 w 10036"/>
              <a:gd name="connsiteY7" fmla="*/ 8748 h 8748"/>
              <a:gd name="connsiteX8" fmla="*/ 9982 w 10036"/>
              <a:gd name="connsiteY8" fmla="*/ 8748 h 8748"/>
              <a:gd name="connsiteX9" fmla="*/ 10036 w 10036"/>
              <a:gd name="connsiteY9" fmla="*/ 5541 h 8748"/>
              <a:gd name="connsiteX0" fmla="*/ 10000 w 10000"/>
              <a:gd name="connsiteY0" fmla="*/ 5684 h 9350"/>
              <a:gd name="connsiteX1" fmla="*/ 8887 w 10000"/>
              <a:gd name="connsiteY1" fmla="*/ 2754 h 9350"/>
              <a:gd name="connsiteX2" fmla="*/ 7324 w 10000"/>
              <a:gd name="connsiteY2" fmla="*/ 4749 h 9350"/>
              <a:gd name="connsiteX3" fmla="*/ 5057 w 10000"/>
              <a:gd name="connsiteY3" fmla="*/ 3425 h 9350"/>
              <a:gd name="connsiteX4" fmla="*/ 2883 w 10000"/>
              <a:gd name="connsiteY4" fmla="*/ 3993 h 9350"/>
              <a:gd name="connsiteX5" fmla="*/ 1421 w 10000"/>
              <a:gd name="connsiteY5" fmla="*/ 657 h 9350"/>
              <a:gd name="connsiteX6" fmla="*/ 9 w 10000"/>
              <a:gd name="connsiteY6" fmla="*/ 0 h 9350"/>
              <a:gd name="connsiteX7" fmla="*/ 0 w 10000"/>
              <a:gd name="connsiteY7" fmla="*/ 9350 h 9350"/>
              <a:gd name="connsiteX8" fmla="*/ 9946 w 10000"/>
              <a:gd name="connsiteY8" fmla="*/ 9350 h 9350"/>
              <a:gd name="connsiteX9" fmla="*/ 10000 w 10000"/>
              <a:gd name="connsiteY9" fmla="*/ 5684 h 9350"/>
              <a:gd name="connsiteX0" fmla="*/ 10000 w 10000"/>
              <a:gd name="connsiteY0" fmla="*/ 6635 h 10556"/>
              <a:gd name="connsiteX1" fmla="*/ 8887 w 10000"/>
              <a:gd name="connsiteY1" fmla="*/ 3501 h 10556"/>
              <a:gd name="connsiteX2" fmla="*/ 7324 w 10000"/>
              <a:gd name="connsiteY2" fmla="*/ 5635 h 10556"/>
              <a:gd name="connsiteX3" fmla="*/ 5057 w 10000"/>
              <a:gd name="connsiteY3" fmla="*/ 4219 h 10556"/>
              <a:gd name="connsiteX4" fmla="*/ 2883 w 10000"/>
              <a:gd name="connsiteY4" fmla="*/ 4827 h 10556"/>
              <a:gd name="connsiteX5" fmla="*/ 1421 w 10000"/>
              <a:gd name="connsiteY5" fmla="*/ 1259 h 10556"/>
              <a:gd name="connsiteX6" fmla="*/ 9 w 10000"/>
              <a:gd name="connsiteY6" fmla="*/ 0 h 10556"/>
              <a:gd name="connsiteX7" fmla="*/ 0 w 10000"/>
              <a:gd name="connsiteY7" fmla="*/ 10556 h 10556"/>
              <a:gd name="connsiteX8" fmla="*/ 9946 w 10000"/>
              <a:gd name="connsiteY8" fmla="*/ 10556 h 10556"/>
              <a:gd name="connsiteX9" fmla="*/ 10000 w 10000"/>
              <a:gd name="connsiteY9" fmla="*/ 6635 h 10556"/>
              <a:gd name="connsiteX0" fmla="*/ 10000 w 10000"/>
              <a:gd name="connsiteY0" fmla="*/ 6635 h 10556"/>
              <a:gd name="connsiteX1" fmla="*/ 8887 w 10000"/>
              <a:gd name="connsiteY1" fmla="*/ 3501 h 10556"/>
              <a:gd name="connsiteX2" fmla="*/ 7324 w 10000"/>
              <a:gd name="connsiteY2" fmla="*/ 5635 h 10556"/>
              <a:gd name="connsiteX3" fmla="*/ 5057 w 10000"/>
              <a:gd name="connsiteY3" fmla="*/ 4219 h 10556"/>
              <a:gd name="connsiteX4" fmla="*/ 2883 w 10000"/>
              <a:gd name="connsiteY4" fmla="*/ 4827 h 10556"/>
              <a:gd name="connsiteX5" fmla="*/ 1385 w 10000"/>
              <a:gd name="connsiteY5" fmla="*/ 842 h 10556"/>
              <a:gd name="connsiteX6" fmla="*/ 9 w 10000"/>
              <a:gd name="connsiteY6" fmla="*/ 0 h 10556"/>
              <a:gd name="connsiteX7" fmla="*/ 0 w 10000"/>
              <a:gd name="connsiteY7" fmla="*/ 10556 h 10556"/>
              <a:gd name="connsiteX8" fmla="*/ 9946 w 10000"/>
              <a:gd name="connsiteY8" fmla="*/ 10556 h 10556"/>
              <a:gd name="connsiteX9" fmla="*/ 10000 w 10000"/>
              <a:gd name="connsiteY9" fmla="*/ 6635 h 10556"/>
              <a:gd name="connsiteX0" fmla="*/ 10000 w 10000"/>
              <a:gd name="connsiteY0" fmla="*/ 6635 h 10556"/>
              <a:gd name="connsiteX1" fmla="*/ 8887 w 10000"/>
              <a:gd name="connsiteY1" fmla="*/ 3501 h 10556"/>
              <a:gd name="connsiteX2" fmla="*/ 7324 w 10000"/>
              <a:gd name="connsiteY2" fmla="*/ 5635 h 10556"/>
              <a:gd name="connsiteX3" fmla="*/ 4354 w 10000"/>
              <a:gd name="connsiteY3" fmla="*/ 2550 h 10556"/>
              <a:gd name="connsiteX4" fmla="*/ 2883 w 10000"/>
              <a:gd name="connsiteY4" fmla="*/ 4827 h 10556"/>
              <a:gd name="connsiteX5" fmla="*/ 1385 w 10000"/>
              <a:gd name="connsiteY5" fmla="*/ 842 h 10556"/>
              <a:gd name="connsiteX6" fmla="*/ 9 w 10000"/>
              <a:gd name="connsiteY6" fmla="*/ 0 h 10556"/>
              <a:gd name="connsiteX7" fmla="*/ 0 w 10000"/>
              <a:gd name="connsiteY7" fmla="*/ 10556 h 10556"/>
              <a:gd name="connsiteX8" fmla="*/ 9946 w 10000"/>
              <a:gd name="connsiteY8" fmla="*/ 10556 h 10556"/>
              <a:gd name="connsiteX9" fmla="*/ 10000 w 10000"/>
              <a:gd name="connsiteY9" fmla="*/ 6635 h 10556"/>
              <a:gd name="connsiteX0" fmla="*/ 10000 w 10000"/>
              <a:gd name="connsiteY0" fmla="*/ 6635 h 10556"/>
              <a:gd name="connsiteX1" fmla="*/ 8959 w 10000"/>
              <a:gd name="connsiteY1" fmla="*/ 5309 h 10556"/>
              <a:gd name="connsiteX2" fmla="*/ 7324 w 10000"/>
              <a:gd name="connsiteY2" fmla="*/ 5635 h 10556"/>
              <a:gd name="connsiteX3" fmla="*/ 4354 w 10000"/>
              <a:gd name="connsiteY3" fmla="*/ 2550 h 10556"/>
              <a:gd name="connsiteX4" fmla="*/ 2883 w 10000"/>
              <a:gd name="connsiteY4" fmla="*/ 4827 h 10556"/>
              <a:gd name="connsiteX5" fmla="*/ 1385 w 10000"/>
              <a:gd name="connsiteY5" fmla="*/ 842 h 10556"/>
              <a:gd name="connsiteX6" fmla="*/ 9 w 10000"/>
              <a:gd name="connsiteY6" fmla="*/ 0 h 10556"/>
              <a:gd name="connsiteX7" fmla="*/ 0 w 10000"/>
              <a:gd name="connsiteY7" fmla="*/ 10556 h 10556"/>
              <a:gd name="connsiteX8" fmla="*/ 9946 w 10000"/>
              <a:gd name="connsiteY8" fmla="*/ 10556 h 10556"/>
              <a:gd name="connsiteX9" fmla="*/ 10000 w 10000"/>
              <a:gd name="connsiteY9" fmla="*/ 6635 h 10556"/>
              <a:gd name="connsiteX0" fmla="*/ 10000 w 10000"/>
              <a:gd name="connsiteY0" fmla="*/ 6635 h 10556"/>
              <a:gd name="connsiteX1" fmla="*/ 8959 w 10000"/>
              <a:gd name="connsiteY1" fmla="*/ 5309 h 10556"/>
              <a:gd name="connsiteX2" fmla="*/ 7198 w 10000"/>
              <a:gd name="connsiteY2" fmla="*/ 7026 h 10556"/>
              <a:gd name="connsiteX3" fmla="*/ 4354 w 10000"/>
              <a:gd name="connsiteY3" fmla="*/ 2550 h 10556"/>
              <a:gd name="connsiteX4" fmla="*/ 2883 w 10000"/>
              <a:gd name="connsiteY4" fmla="*/ 4827 h 10556"/>
              <a:gd name="connsiteX5" fmla="*/ 1385 w 10000"/>
              <a:gd name="connsiteY5" fmla="*/ 842 h 10556"/>
              <a:gd name="connsiteX6" fmla="*/ 9 w 10000"/>
              <a:gd name="connsiteY6" fmla="*/ 0 h 10556"/>
              <a:gd name="connsiteX7" fmla="*/ 0 w 10000"/>
              <a:gd name="connsiteY7" fmla="*/ 10556 h 10556"/>
              <a:gd name="connsiteX8" fmla="*/ 9946 w 10000"/>
              <a:gd name="connsiteY8" fmla="*/ 10556 h 10556"/>
              <a:gd name="connsiteX9" fmla="*/ 10000 w 10000"/>
              <a:gd name="connsiteY9" fmla="*/ 6635 h 10556"/>
              <a:gd name="connsiteX0" fmla="*/ 10000 w 10001"/>
              <a:gd name="connsiteY0" fmla="*/ 6635 h 10556"/>
              <a:gd name="connsiteX1" fmla="*/ 8959 w 10001"/>
              <a:gd name="connsiteY1" fmla="*/ 5309 h 10556"/>
              <a:gd name="connsiteX2" fmla="*/ 7198 w 10001"/>
              <a:gd name="connsiteY2" fmla="*/ 7026 h 10556"/>
              <a:gd name="connsiteX3" fmla="*/ 4354 w 10001"/>
              <a:gd name="connsiteY3" fmla="*/ 2550 h 10556"/>
              <a:gd name="connsiteX4" fmla="*/ 2883 w 10001"/>
              <a:gd name="connsiteY4" fmla="*/ 4827 h 10556"/>
              <a:gd name="connsiteX5" fmla="*/ 1385 w 10001"/>
              <a:gd name="connsiteY5" fmla="*/ 842 h 10556"/>
              <a:gd name="connsiteX6" fmla="*/ 9 w 10001"/>
              <a:gd name="connsiteY6" fmla="*/ 0 h 10556"/>
              <a:gd name="connsiteX7" fmla="*/ 0 w 10001"/>
              <a:gd name="connsiteY7" fmla="*/ 10556 h 10556"/>
              <a:gd name="connsiteX8" fmla="*/ 10000 w 10001"/>
              <a:gd name="connsiteY8" fmla="*/ 10556 h 10556"/>
              <a:gd name="connsiteX9" fmla="*/ 10000 w 10001"/>
              <a:gd name="connsiteY9" fmla="*/ 6635 h 10556"/>
              <a:gd name="connsiteX0" fmla="*/ 10000 w 10001"/>
              <a:gd name="connsiteY0" fmla="*/ 7470 h 10556"/>
              <a:gd name="connsiteX1" fmla="*/ 8959 w 10001"/>
              <a:gd name="connsiteY1" fmla="*/ 5309 h 10556"/>
              <a:gd name="connsiteX2" fmla="*/ 7198 w 10001"/>
              <a:gd name="connsiteY2" fmla="*/ 7026 h 10556"/>
              <a:gd name="connsiteX3" fmla="*/ 4354 w 10001"/>
              <a:gd name="connsiteY3" fmla="*/ 2550 h 10556"/>
              <a:gd name="connsiteX4" fmla="*/ 2883 w 10001"/>
              <a:gd name="connsiteY4" fmla="*/ 4827 h 10556"/>
              <a:gd name="connsiteX5" fmla="*/ 1385 w 10001"/>
              <a:gd name="connsiteY5" fmla="*/ 842 h 10556"/>
              <a:gd name="connsiteX6" fmla="*/ 9 w 10001"/>
              <a:gd name="connsiteY6" fmla="*/ 0 h 10556"/>
              <a:gd name="connsiteX7" fmla="*/ 0 w 10001"/>
              <a:gd name="connsiteY7" fmla="*/ 10556 h 10556"/>
              <a:gd name="connsiteX8" fmla="*/ 10000 w 10001"/>
              <a:gd name="connsiteY8" fmla="*/ 10556 h 10556"/>
              <a:gd name="connsiteX9" fmla="*/ 10000 w 10001"/>
              <a:gd name="connsiteY9" fmla="*/ 7470 h 10556"/>
              <a:gd name="connsiteX0" fmla="*/ 10000 w 10001"/>
              <a:gd name="connsiteY0" fmla="*/ 7470 h 10556"/>
              <a:gd name="connsiteX1" fmla="*/ 8959 w 10001"/>
              <a:gd name="connsiteY1" fmla="*/ 5865 h 10556"/>
              <a:gd name="connsiteX2" fmla="*/ 7198 w 10001"/>
              <a:gd name="connsiteY2" fmla="*/ 7026 h 10556"/>
              <a:gd name="connsiteX3" fmla="*/ 4354 w 10001"/>
              <a:gd name="connsiteY3" fmla="*/ 2550 h 10556"/>
              <a:gd name="connsiteX4" fmla="*/ 2883 w 10001"/>
              <a:gd name="connsiteY4" fmla="*/ 4827 h 10556"/>
              <a:gd name="connsiteX5" fmla="*/ 1385 w 10001"/>
              <a:gd name="connsiteY5" fmla="*/ 842 h 10556"/>
              <a:gd name="connsiteX6" fmla="*/ 9 w 10001"/>
              <a:gd name="connsiteY6" fmla="*/ 0 h 10556"/>
              <a:gd name="connsiteX7" fmla="*/ 0 w 10001"/>
              <a:gd name="connsiteY7" fmla="*/ 10556 h 10556"/>
              <a:gd name="connsiteX8" fmla="*/ 10000 w 10001"/>
              <a:gd name="connsiteY8" fmla="*/ 10556 h 10556"/>
              <a:gd name="connsiteX9" fmla="*/ 10000 w 10001"/>
              <a:gd name="connsiteY9" fmla="*/ 7470 h 10556"/>
              <a:gd name="connsiteX0" fmla="*/ 9993 w 9994"/>
              <a:gd name="connsiteY0" fmla="*/ 7470 h 10556"/>
              <a:gd name="connsiteX1" fmla="*/ 8952 w 9994"/>
              <a:gd name="connsiteY1" fmla="*/ 5865 h 10556"/>
              <a:gd name="connsiteX2" fmla="*/ 7191 w 9994"/>
              <a:gd name="connsiteY2" fmla="*/ 7026 h 10556"/>
              <a:gd name="connsiteX3" fmla="*/ 4347 w 9994"/>
              <a:gd name="connsiteY3" fmla="*/ 2550 h 10556"/>
              <a:gd name="connsiteX4" fmla="*/ 2876 w 9994"/>
              <a:gd name="connsiteY4" fmla="*/ 4827 h 10556"/>
              <a:gd name="connsiteX5" fmla="*/ 1378 w 9994"/>
              <a:gd name="connsiteY5" fmla="*/ 842 h 10556"/>
              <a:gd name="connsiteX6" fmla="*/ 2 w 9994"/>
              <a:gd name="connsiteY6" fmla="*/ 0 h 10556"/>
              <a:gd name="connsiteX7" fmla="*/ 29 w 9994"/>
              <a:gd name="connsiteY7" fmla="*/ 8887 h 10556"/>
              <a:gd name="connsiteX8" fmla="*/ 9993 w 9994"/>
              <a:gd name="connsiteY8" fmla="*/ 10556 h 10556"/>
              <a:gd name="connsiteX9" fmla="*/ 9993 w 9994"/>
              <a:gd name="connsiteY9" fmla="*/ 7470 h 10556"/>
              <a:gd name="connsiteX0" fmla="*/ 9999 w 9999"/>
              <a:gd name="connsiteY0" fmla="*/ 7077 h 8550"/>
              <a:gd name="connsiteX1" fmla="*/ 8957 w 9999"/>
              <a:gd name="connsiteY1" fmla="*/ 5556 h 8550"/>
              <a:gd name="connsiteX2" fmla="*/ 7195 w 9999"/>
              <a:gd name="connsiteY2" fmla="*/ 6656 h 8550"/>
              <a:gd name="connsiteX3" fmla="*/ 4350 w 9999"/>
              <a:gd name="connsiteY3" fmla="*/ 2416 h 8550"/>
              <a:gd name="connsiteX4" fmla="*/ 2878 w 9999"/>
              <a:gd name="connsiteY4" fmla="*/ 4573 h 8550"/>
              <a:gd name="connsiteX5" fmla="*/ 1379 w 9999"/>
              <a:gd name="connsiteY5" fmla="*/ 798 h 8550"/>
              <a:gd name="connsiteX6" fmla="*/ 2 w 9999"/>
              <a:gd name="connsiteY6" fmla="*/ 0 h 8550"/>
              <a:gd name="connsiteX7" fmla="*/ 29 w 9999"/>
              <a:gd name="connsiteY7" fmla="*/ 8419 h 8550"/>
              <a:gd name="connsiteX8" fmla="*/ 9891 w 9999"/>
              <a:gd name="connsiteY8" fmla="*/ 8550 h 8550"/>
              <a:gd name="connsiteX9" fmla="*/ 9999 w 9999"/>
              <a:gd name="connsiteY9" fmla="*/ 7077 h 8550"/>
              <a:gd name="connsiteX0" fmla="*/ 10000 w 10000"/>
              <a:gd name="connsiteY0" fmla="*/ 8277 h 9847"/>
              <a:gd name="connsiteX1" fmla="*/ 8958 w 10000"/>
              <a:gd name="connsiteY1" fmla="*/ 6498 h 9847"/>
              <a:gd name="connsiteX2" fmla="*/ 7196 w 10000"/>
              <a:gd name="connsiteY2" fmla="*/ 7785 h 9847"/>
              <a:gd name="connsiteX3" fmla="*/ 4350 w 10000"/>
              <a:gd name="connsiteY3" fmla="*/ 2826 h 9847"/>
              <a:gd name="connsiteX4" fmla="*/ 2878 w 10000"/>
              <a:gd name="connsiteY4" fmla="*/ 5349 h 9847"/>
              <a:gd name="connsiteX5" fmla="*/ 1379 w 10000"/>
              <a:gd name="connsiteY5" fmla="*/ 933 h 9847"/>
              <a:gd name="connsiteX6" fmla="*/ 2 w 10000"/>
              <a:gd name="connsiteY6" fmla="*/ 0 h 9847"/>
              <a:gd name="connsiteX7" fmla="*/ 29 w 10000"/>
              <a:gd name="connsiteY7" fmla="*/ 9847 h 9847"/>
              <a:gd name="connsiteX8" fmla="*/ 9982 w 10000"/>
              <a:gd name="connsiteY8" fmla="*/ 9538 h 9847"/>
              <a:gd name="connsiteX9" fmla="*/ 10000 w 10000"/>
              <a:gd name="connsiteY9" fmla="*/ 8277 h 9847"/>
              <a:gd name="connsiteX0" fmla="*/ 10000 w 10036"/>
              <a:gd name="connsiteY0" fmla="*/ 8406 h 10000"/>
              <a:gd name="connsiteX1" fmla="*/ 8958 w 10036"/>
              <a:gd name="connsiteY1" fmla="*/ 6599 h 10000"/>
              <a:gd name="connsiteX2" fmla="*/ 7196 w 10036"/>
              <a:gd name="connsiteY2" fmla="*/ 7906 h 10000"/>
              <a:gd name="connsiteX3" fmla="*/ 4350 w 10036"/>
              <a:gd name="connsiteY3" fmla="*/ 2870 h 10000"/>
              <a:gd name="connsiteX4" fmla="*/ 2878 w 10036"/>
              <a:gd name="connsiteY4" fmla="*/ 5432 h 10000"/>
              <a:gd name="connsiteX5" fmla="*/ 1379 w 10036"/>
              <a:gd name="connsiteY5" fmla="*/ 947 h 10000"/>
              <a:gd name="connsiteX6" fmla="*/ 2 w 10036"/>
              <a:gd name="connsiteY6" fmla="*/ 0 h 10000"/>
              <a:gd name="connsiteX7" fmla="*/ 29 w 10036"/>
              <a:gd name="connsiteY7" fmla="*/ 10000 h 10000"/>
              <a:gd name="connsiteX8" fmla="*/ 10036 w 10036"/>
              <a:gd name="connsiteY8" fmla="*/ 9686 h 10000"/>
              <a:gd name="connsiteX9" fmla="*/ 10000 w 10036"/>
              <a:gd name="connsiteY9" fmla="*/ 8406 h 10000"/>
              <a:gd name="connsiteX0" fmla="*/ 9964 w 10036"/>
              <a:gd name="connsiteY0" fmla="*/ 8406 h 10000"/>
              <a:gd name="connsiteX1" fmla="*/ 8958 w 10036"/>
              <a:gd name="connsiteY1" fmla="*/ 6599 h 10000"/>
              <a:gd name="connsiteX2" fmla="*/ 7196 w 10036"/>
              <a:gd name="connsiteY2" fmla="*/ 7906 h 10000"/>
              <a:gd name="connsiteX3" fmla="*/ 4350 w 10036"/>
              <a:gd name="connsiteY3" fmla="*/ 2870 h 10000"/>
              <a:gd name="connsiteX4" fmla="*/ 2878 w 10036"/>
              <a:gd name="connsiteY4" fmla="*/ 5432 h 10000"/>
              <a:gd name="connsiteX5" fmla="*/ 1379 w 10036"/>
              <a:gd name="connsiteY5" fmla="*/ 947 h 10000"/>
              <a:gd name="connsiteX6" fmla="*/ 2 w 10036"/>
              <a:gd name="connsiteY6" fmla="*/ 0 h 10000"/>
              <a:gd name="connsiteX7" fmla="*/ 29 w 10036"/>
              <a:gd name="connsiteY7" fmla="*/ 10000 h 10000"/>
              <a:gd name="connsiteX8" fmla="*/ 10036 w 10036"/>
              <a:gd name="connsiteY8" fmla="*/ 9686 h 10000"/>
              <a:gd name="connsiteX9" fmla="*/ 9964 w 10036"/>
              <a:gd name="connsiteY9" fmla="*/ 8406 h 10000"/>
              <a:gd name="connsiteX0" fmla="*/ 9964 w 9982"/>
              <a:gd name="connsiteY0" fmla="*/ 8406 h 10000"/>
              <a:gd name="connsiteX1" fmla="*/ 8958 w 9982"/>
              <a:gd name="connsiteY1" fmla="*/ 6599 h 10000"/>
              <a:gd name="connsiteX2" fmla="*/ 7196 w 9982"/>
              <a:gd name="connsiteY2" fmla="*/ 7906 h 10000"/>
              <a:gd name="connsiteX3" fmla="*/ 4350 w 9982"/>
              <a:gd name="connsiteY3" fmla="*/ 2870 h 10000"/>
              <a:gd name="connsiteX4" fmla="*/ 2878 w 9982"/>
              <a:gd name="connsiteY4" fmla="*/ 5432 h 10000"/>
              <a:gd name="connsiteX5" fmla="*/ 1379 w 9982"/>
              <a:gd name="connsiteY5" fmla="*/ 947 h 10000"/>
              <a:gd name="connsiteX6" fmla="*/ 2 w 9982"/>
              <a:gd name="connsiteY6" fmla="*/ 0 h 10000"/>
              <a:gd name="connsiteX7" fmla="*/ 29 w 9982"/>
              <a:gd name="connsiteY7" fmla="*/ 10000 h 10000"/>
              <a:gd name="connsiteX8" fmla="*/ 9982 w 9982"/>
              <a:gd name="connsiteY8" fmla="*/ 9529 h 10000"/>
              <a:gd name="connsiteX9" fmla="*/ 9964 w 9982"/>
              <a:gd name="connsiteY9" fmla="*/ 8406 h 10000"/>
              <a:gd name="connsiteX0" fmla="*/ 9981 w 9999"/>
              <a:gd name="connsiteY0" fmla="*/ 8406 h 9774"/>
              <a:gd name="connsiteX1" fmla="*/ 8973 w 9999"/>
              <a:gd name="connsiteY1" fmla="*/ 6599 h 9774"/>
              <a:gd name="connsiteX2" fmla="*/ 7208 w 9999"/>
              <a:gd name="connsiteY2" fmla="*/ 7906 h 9774"/>
              <a:gd name="connsiteX3" fmla="*/ 4357 w 9999"/>
              <a:gd name="connsiteY3" fmla="*/ 2870 h 9774"/>
              <a:gd name="connsiteX4" fmla="*/ 2882 w 9999"/>
              <a:gd name="connsiteY4" fmla="*/ 5432 h 9774"/>
              <a:gd name="connsiteX5" fmla="*/ 1380 w 9999"/>
              <a:gd name="connsiteY5" fmla="*/ 947 h 9774"/>
              <a:gd name="connsiteX6" fmla="*/ 1 w 9999"/>
              <a:gd name="connsiteY6" fmla="*/ 0 h 9774"/>
              <a:gd name="connsiteX7" fmla="*/ 408 w 9999"/>
              <a:gd name="connsiteY7" fmla="*/ 6243 h 9774"/>
              <a:gd name="connsiteX8" fmla="*/ 9999 w 9999"/>
              <a:gd name="connsiteY8" fmla="*/ 9529 h 9774"/>
              <a:gd name="connsiteX9" fmla="*/ 9981 w 9999"/>
              <a:gd name="connsiteY9" fmla="*/ 8406 h 9774"/>
              <a:gd name="connsiteX0" fmla="*/ 10026 w 10044"/>
              <a:gd name="connsiteY0" fmla="*/ 8600 h 10070"/>
              <a:gd name="connsiteX1" fmla="*/ 9018 w 10044"/>
              <a:gd name="connsiteY1" fmla="*/ 6752 h 10070"/>
              <a:gd name="connsiteX2" fmla="*/ 7253 w 10044"/>
              <a:gd name="connsiteY2" fmla="*/ 8089 h 10070"/>
              <a:gd name="connsiteX3" fmla="*/ 4401 w 10044"/>
              <a:gd name="connsiteY3" fmla="*/ 2936 h 10070"/>
              <a:gd name="connsiteX4" fmla="*/ 2926 w 10044"/>
              <a:gd name="connsiteY4" fmla="*/ 5558 h 10070"/>
              <a:gd name="connsiteX5" fmla="*/ 1424 w 10044"/>
              <a:gd name="connsiteY5" fmla="*/ 969 h 10070"/>
              <a:gd name="connsiteX6" fmla="*/ 45 w 10044"/>
              <a:gd name="connsiteY6" fmla="*/ 0 h 10070"/>
              <a:gd name="connsiteX7" fmla="*/ 0 w 10044"/>
              <a:gd name="connsiteY7" fmla="*/ 10070 h 10070"/>
              <a:gd name="connsiteX8" fmla="*/ 10044 w 10044"/>
              <a:gd name="connsiteY8" fmla="*/ 9749 h 10070"/>
              <a:gd name="connsiteX9" fmla="*/ 10026 w 10044"/>
              <a:gd name="connsiteY9" fmla="*/ 8600 h 10070"/>
              <a:gd name="connsiteX0" fmla="*/ 9982 w 10000"/>
              <a:gd name="connsiteY0" fmla="*/ 8600 h 9999"/>
              <a:gd name="connsiteX1" fmla="*/ 8974 w 10000"/>
              <a:gd name="connsiteY1" fmla="*/ 6752 h 9999"/>
              <a:gd name="connsiteX2" fmla="*/ 7209 w 10000"/>
              <a:gd name="connsiteY2" fmla="*/ 8089 h 9999"/>
              <a:gd name="connsiteX3" fmla="*/ 4357 w 10000"/>
              <a:gd name="connsiteY3" fmla="*/ 2936 h 9999"/>
              <a:gd name="connsiteX4" fmla="*/ 2882 w 10000"/>
              <a:gd name="connsiteY4" fmla="*/ 5558 h 9999"/>
              <a:gd name="connsiteX5" fmla="*/ 1380 w 10000"/>
              <a:gd name="connsiteY5" fmla="*/ 969 h 9999"/>
              <a:gd name="connsiteX6" fmla="*/ 1 w 10000"/>
              <a:gd name="connsiteY6" fmla="*/ 0 h 9999"/>
              <a:gd name="connsiteX7" fmla="*/ 245 w 10000"/>
              <a:gd name="connsiteY7" fmla="*/ 8469 h 9999"/>
              <a:gd name="connsiteX8" fmla="*/ 10000 w 10000"/>
              <a:gd name="connsiteY8" fmla="*/ 9749 h 9999"/>
              <a:gd name="connsiteX9" fmla="*/ 9982 w 10000"/>
              <a:gd name="connsiteY9" fmla="*/ 8600 h 9999"/>
              <a:gd name="connsiteX0" fmla="*/ 9982 w 10000"/>
              <a:gd name="connsiteY0" fmla="*/ 8601 h 10072"/>
              <a:gd name="connsiteX1" fmla="*/ 8974 w 10000"/>
              <a:gd name="connsiteY1" fmla="*/ 6753 h 10072"/>
              <a:gd name="connsiteX2" fmla="*/ 7209 w 10000"/>
              <a:gd name="connsiteY2" fmla="*/ 8090 h 10072"/>
              <a:gd name="connsiteX3" fmla="*/ 4357 w 10000"/>
              <a:gd name="connsiteY3" fmla="*/ 2936 h 10072"/>
              <a:gd name="connsiteX4" fmla="*/ 2882 w 10000"/>
              <a:gd name="connsiteY4" fmla="*/ 5559 h 10072"/>
              <a:gd name="connsiteX5" fmla="*/ 1380 w 10000"/>
              <a:gd name="connsiteY5" fmla="*/ 969 h 10072"/>
              <a:gd name="connsiteX6" fmla="*/ 1 w 10000"/>
              <a:gd name="connsiteY6" fmla="*/ 0 h 10072"/>
              <a:gd name="connsiteX7" fmla="*/ 28 w 10000"/>
              <a:gd name="connsiteY7" fmla="*/ 10072 h 10072"/>
              <a:gd name="connsiteX8" fmla="*/ 10000 w 10000"/>
              <a:gd name="connsiteY8" fmla="*/ 9750 h 10072"/>
              <a:gd name="connsiteX9" fmla="*/ 9982 w 10000"/>
              <a:gd name="connsiteY9" fmla="*/ 8601 h 10072"/>
              <a:gd name="connsiteX0" fmla="*/ 9954 w 9972"/>
              <a:gd name="connsiteY0" fmla="*/ 8761 h 10232"/>
              <a:gd name="connsiteX1" fmla="*/ 8946 w 9972"/>
              <a:gd name="connsiteY1" fmla="*/ 6913 h 10232"/>
              <a:gd name="connsiteX2" fmla="*/ 7181 w 9972"/>
              <a:gd name="connsiteY2" fmla="*/ 8250 h 10232"/>
              <a:gd name="connsiteX3" fmla="*/ 4329 w 9972"/>
              <a:gd name="connsiteY3" fmla="*/ 3096 h 10232"/>
              <a:gd name="connsiteX4" fmla="*/ 2854 w 9972"/>
              <a:gd name="connsiteY4" fmla="*/ 5719 h 10232"/>
              <a:gd name="connsiteX5" fmla="*/ 1352 w 9972"/>
              <a:gd name="connsiteY5" fmla="*/ 1129 h 10232"/>
              <a:gd name="connsiteX6" fmla="*/ 9 w 9972"/>
              <a:gd name="connsiteY6" fmla="*/ 0 h 10232"/>
              <a:gd name="connsiteX7" fmla="*/ 0 w 9972"/>
              <a:gd name="connsiteY7" fmla="*/ 10232 h 10232"/>
              <a:gd name="connsiteX8" fmla="*/ 9972 w 9972"/>
              <a:gd name="connsiteY8" fmla="*/ 9910 h 10232"/>
              <a:gd name="connsiteX9" fmla="*/ 9954 w 9972"/>
              <a:gd name="connsiteY9" fmla="*/ 8761 h 10232"/>
              <a:gd name="connsiteX0" fmla="*/ 9946 w 10000"/>
              <a:gd name="connsiteY0" fmla="*/ 9032 h 10335"/>
              <a:gd name="connsiteX1" fmla="*/ 8971 w 10000"/>
              <a:gd name="connsiteY1" fmla="*/ 6756 h 10335"/>
              <a:gd name="connsiteX2" fmla="*/ 7201 w 10000"/>
              <a:gd name="connsiteY2" fmla="*/ 8063 h 10335"/>
              <a:gd name="connsiteX3" fmla="*/ 4341 w 10000"/>
              <a:gd name="connsiteY3" fmla="*/ 3026 h 10335"/>
              <a:gd name="connsiteX4" fmla="*/ 2862 w 10000"/>
              <a:gd name="connsiteY4" fmla="*/ 5589 h 10335"/>
              <a:gd name="connsiteX5" fmla="*/ 1356 w 10000"/>
              <a:gd name="connsiteY5" fmla="*/ 1103 h 10335"/>
              <a:gd name="connsiteX6" fmla="*/ 9 w 10000"/>
              <a:gd name="connsiteY6" fmla="*/ 0 h 10335"/>
              <a:gd name="connsiteX7" fmla="*/ 0 w 10000"/>
              <a:gd name="connsiteY7" fmla="*/ 10000 h 10335"/>
              <a:gd name="connsiteX8" fmla="*/ 10000 w 10000"/>
              <a:gd name="connsiteY8" fmla="*/ 9685 h 10335"/>
              <a:gd name="connsiteX9" fmla="*/ 9946 w 10000"/>
              <a:gd name="connsiteY9" fmla="*/ 9032 h 10335"/>
              <a:gd name="connsiteX0" fmla="*/ 10055 w 10055"/>
              <a:gd name="connsiteY0" fmla="*/ 9345 h 10608"/>
              <a:gd name="connsiteX1" fmla="*/ 8971 w 10055"/>
              <a:gd name="connsiteY1" fmla="*/ 6756 h 10608"/>
              <a:gd name="connsiteX2" fmla="*/ 7201 w 10055"/>
              <a:gd name="connsiteY2" fmla="*/ 8063 h 10608"/>
              <a:gd name="connsiteX3" fmla="*/ 4341 w 10055"/>
              <a:gd name="connsiteY3" fmla="*/ 3026 h 10608"/>
              <a:gd name="connsiteX4" fmla="*/ 2862 w 10055"/>
              <a:gd name="connsiteY4" fmla="*/ 5589 h 10608"/>
              <a:gd name="connsiteX5" fmla="*/ 1356 w 10055"/>
              <a:gd name="connsiteY5" fmla="*/ 1103 h 10608"/>
              <a:gd name="connsiteX6" fmla="*/ 9 w 10055"/>
              <a:gd name="connsiteY6" fmla="*/ 0 h 10608"/>
              <a:gd name="connsiteX7" fmla="*/ 0 w 10055"/>
              <a:gd name="connsiteY7" fmla="*/ 10000 h 10608"/>
              <a:gd name="connsiteX8" fmla="*/ 10000 w 10055"/>
              <a:gd name="connsiteY8" fmla="*/ 9685 h 10608"/>
              <a:gd name="connsiteX9" fmla="*/ 10055 w 10055"/>
              <a:gd name="connsiteY9" fmla="*/ 9345 h 10608"/>
              <a:gd name="connsiteX0" fmla="*/ 10055 w 10055"/>
              <a:gd name="connsiteY0" fmla="*/ 9502 h 10746"/>
              <a:gd name="connsiteX1" fmla="*/ 8971 w 10055"/>
              <a:gd name="connsiteY1" fmla="*/ 6756 h 10746"/>
              <a:gd name="connsiteX2" fmla="*/ 7201 w 10055"/>
              <a:gd name="connsiteY2" fmla="*/ 8063 h 10746"/>
              <a:gd name="connsiteX3" fmla="*/ 4341 w 10055"/>
              <a:gd name="connsiteY3" fmla="*/ 3026 h 10746"/>
              <a:gd name="connsiteX4" fmla="*/ 2862 w 10055"/>
              <a:gd name="connsiteY4" fmla="*/ 5589 h 10746"/>
              <a:gd name="connsiteX5" fmla="*/ 1356 w 10055"/>
              <a:gd name="connsiteY5" fmla="*/ 1103 h 10746"/>
              <a:gd name="connsiteX6" fmla="*/ 9 w 10055"/>
              <a:gd name="connsiteY6" fmla="*/ 0 h 10746"/>
              <a:gd name="connsiteX7" fmla="*/ 0 w 10055"/>
              <a:gd name="connsiteY7" fmla="*/ 10000 h 10746"/>
              <a:gd name="connsiteX8" fmla="*/ 10000 w 10055"/>
              <a:gd name="connsiteY8" fmla="*/ 9685 h 10746"/>
              <a:gd name="connsiteX9" fmla="*/ 10055 w 10055"/>
              <a:gd name="connsiteY9" fmla="*/ 9502 h 10746"/>
              <a:gd name="connsiteX0" fmla="*/ 10001 w 10001"/>
              <a:gd name="connsiteY0" fmla="*/ 9502 h 10746"/>
              <a:gd name="connsiteX1" fmla="*/ 8971 w 10001"/>
              <a:gd name="connsiteY1" fmla="*/ 6756 h 10746"/>
              <a:gd name="connsiteX2" fmla="*/ 7201 w 10001"/>
              <a:gd name="connsiteY2" fmla="*/ 8063 h 10746"/>
              <a:gd name="connsiteX3" fmla="*/ 4341 w 10001"/>
              <a:gd name="connsiteY3" fmla="*/ 3026 h 10746"/>
              <a:gd name="connsiteX4" fmla="*/ 2862 w 10001"/>
              <a:gd name="connsiteY4" fmla="*/ 5589 h 10746"/>
              <a:gd name="connsiteX5" fmla="*/ 1356 w 10001"/>
              <a:gd name="connsiteY5" fmla="*/ 1103 h 10746"/>
              <a:gd name="connsiteX6" fmla="*/ 9 w 10001"/>
              <a:gd name="connsiteY6" fmla="*/ 0 h 10746"/>
              <a:gd name="connsiteX7" fmla="*/ 0 w 10001"/>
              <a:gd name="connsiteY7" fmla="*/ 10000 h 10746"/>
              <a:gd name="connsiteX8" fmla="*/ 10000 w 10001"/>
              <a:gd name="connsiteY8" fmla="*/ 9685 h 10746"/>
              <a:gd name="connsiteX9" fmla="*/ 10001 w 10001"/>
              <a:gd name="connsiteY9" fmla="*/ 9502 h 1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1" h="10746">
                <a:moveTo>
                  <a:pt x="10001" y="9502"/>
                </a:moveTo>
                <a:lnTo>
                  <a:pt x="8971" y="6756"/>
                </a:lnTo>
                <a:lnTo>
                  <a:pt x="7201" y="8063"/>
                </a:lnTo>
                <a:lnTo>
                  <a:pt x="4341" y="3026"/>
                </a:lnTo>
                <a:lnTo>
                  <a:pt x="2862" y="5589"/>
                </a:lnTo>
                <a:lnTo>
                  <a:pt x="1356" y="1103"/>
                </a:lnTo>
                <a:lnTo>
                  <a:pt x="9" y="0"/>
                </a:lnTo>
                <a:cubicBezTo>
                  <a:pt x="0" y="4585"/>
                  <a:pt x="9" y="5414"/>
                  <a:pt x="0" y="10000"/>
                </a:cubicBezTo>
                <a:lnTo>
                  <a:pt x="10000" y="9685"/>
                </a:lnTo>
                <a:cubicBezTo>
                  <a:pt x="10006" y="5448"/>
                  <a:pt x="9995" y="13738"/>
                  <a:pt x="10001" y="9502"/>
                </a:cubicBezTo>
                <a:close/>
              </a:path>
            </a:pathLst>
          </a:custGeom>
          <a:solidFill>
            <a:schemeClr val="tx1">
              <a:lumMod val="90000"/>
              <a:lumOff val="10000"/>
            </a:schemeClr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baseline="-2500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344D11F8-AF4C-47F7-9827-24849864A856}"/>
              </a:ext>
            </a:extLst>
          </p:cNvPr>
          <p:cNvSpPr/>
          <p:nvPr/>
        </p:nvSpPr>
        <p:spPr>
          <a:xfrm>
            <a:off x="2034832" y="5858957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1%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5A4E30DD-2B9F-46A0-A56B-04691B745898}"/>
              </a:ext>
            </a:extLst>
          </p:cNvPr>
          <p:cNvSpPr/>
          <p:nvPr/>
        </p:nvSpPr>
        <p:spPr>
          <a:xfrm>
            <a:off x="1076358" y="4170871"/>
            <a:ext cx="309669" cy="299604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25419C"/>
              </a:solidFill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42DCC93D-0393-41D9-AEB7-6252B4570E4B}"/>
              </a:ext>
            </a:extLst>
          </p:cNvPr>
          <p:cNvSpPr/>
          <p:nvPr/>
        </p:nvSpPr>
        <p:spPr>
          <a:xfrm>
            <a:off x="1571686" y="4159287"/>
            <a:ext cx="2801348" cy="277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dirty="0">
                <a:solidFill>
                  <a:srgbClr val="001C74"/>
                </a:solidFill>
              </a:rPr>
              <a:t>Другие</a:t>
            </a:r>
          </a:p>
        </p:txBody>
      </p:sp>
    </p:spTree>
    <p:extLst>
      <p:ext uri="{BB962C8B-B14F-4D97-AF65-F5344CB8AC3E}">
        <p14:creationId xmlns:p14="http://schemas.microsoft.com/office/powerpoint/2010/main" val="2363057987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Тема Office">
  <a:themeElements>
    <a:clrScheme name="Другая 5">
      <a:dk1>
        <a:srgbClr val="0D2745"/>
      </a:dk1>
      <a:lt1>
        <a:srgbClr val="FFFFFF"/>
      </a:lt1>
      <a:dk2>
        <a:srgbClr val="034A90"/>
      </a:dk2>
      <a:lt2>
        <a:srgbClr val="D1D1D1"/>
      </a:lt2>
      <a:accent1>
        <a:srgbClr val="FF4E00"/>
      </a:accent1>
      <a:accent2>
        <a:srgbClr val="B5D9FD"/>
      </a:accent2>
      <a:accent3>
        <a:srgbClr val="F6910A"/>
      </a:accent3>
      <a:accent4>
        <a:srgbClr val="001C74"/>
      </a:accent4>
      <a:accent5>
        <a:srgbClr val="48A1FA"/>
      </a:accent5>
      <a:accent6>
        <a:srgbClr val="FF4E00"/>
      </a:accent6>
      <a:hlink>
        <a:srgbClr val="FF4E00"/>
      </a:hlink>
      <a:folHlink>
        <a:srgbClr val="2D479A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5279</TotalTime>
  <Words>2486</Words>
  <Application>Microsoft Office PowerPoint</Application>
  <PresentationFormat>Широкоэкранный</PresentationFormat>
  <Paragraphs>223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Calibri</vt:lpstr>
      <vt:lpstr>Arial</vt:lpstr>
      <vt:lpstr>Akrobat Bold</vt:lpstr>
      <vt:lpstr>Century Gothic</vt:lpstr>
      <vt:lpstr>Wingdings</vt:lpstr>
      <vt:lpstr>Тема Office</vt:lpstr>
      <vt:lpstr>ИСКУССТВЕННЫЙ ИНТЕЛЛЕКТ  В ТРАНСПОРТНЫХ СИСТЕМАХ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Кутвинов Василий Олегович</dc:creator>
  <cp:lastModifiedBy>Marina Gauga</cp:lastModifiedBy>
  <cp:revision>333</cp:revision>
  <dcterms:created xsi:type="dcterms:W3CDTF">2023-05-03T14:32:16Z</dcterms:created>
  <dcterms:modified xsi:type="dcterms:W3CDTF">2025-05-29T12:08:59Z</dcterms:modified>
</cp:coreProperties>
</file>